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9" r:id="rId16"/>
    <p:sldId id="300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3ACCE-BED8-46EC-BCBB-6AE5E214FC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405134-D2BC-4B1E-961A-1FE08DF6AA0E}">
      <dgm:prSet phldrT="[Metin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90500" h="254000"/>
        </a:sp3d>
      </dgm:spPr>
      <dgm:t>
        <a:bodyPr/>
        <a:lstStyle/>
        <a:p>
          <a:r>
            <a:rPr lang="tr-TR" dirty="0" smtClean="0"/>
            <a:t>ELEKTRİK ELEKTRONİK TEKNOLOJİSİ ALANI</a:t>
          </a:r>
          <a:endParaRPr lang="tr-TR" dirty="0"/>
        </a:p>
      </dgm:t>
    </dgm:pt>
    <dgm:pt modelId="{36E1D7FB-8FB0-4690-ADF8-26C4560E72F9}" type="parTrans" cxnId="{34DD424B-9D9F-4B14-974A-597EFB026A6E}">
      <dgm:prSet/>
      <dgm:spPr/>
      <dgm:t>
        <a:bodyPr/>
        <a:lstStyle/>
        <a:p>
          <a:endParaRPr lang="tr-TR"/>
        </a:p>
      </dgm:t>
    </dgm:pt>
    <dgm:pt modelId="{BF3C920C-885D-4430-B721-14D39CA13ABA}" type="sibTrans" cxnId="{34DD424B-9D9F-4B14-974A-597EFB026A6E}">
      <dgm:prSet/>
      <dgm:spPr/>
      <dgm:t>
        <a:bodyPr/>
        <a:lstStyle/>
        <a:p>
          <a:endParaRPr lang="tr-TR"/>
        </a:p>
      </dgm:t>
    </dgm:pt>
    <dgm:pt modelId="{7475EC6C-9DA1-43A2-AB03-659CEE294768}">
      <dgm:prSet phldrT="[Metin]"/>
      <dgm:spPr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r>
            <a:rPr lang="tr-TR" dirty="0" smtClean="0"/>
            <a:t>Elektrik Tesisatları ve Pano Monitörlüğü</a:t>
          </a:r>
          <a:endParaRPr lang="tr-TR" dirty="0"/>
        </a:p>
      </dgm:t>
    </dgm:pt>
    <dgm:pt modelId="{22B1117B-B53A-41E1-A99C-A70263FDD8F1}" type="parTrans" cxnId="{FBC2E3A9-918C-4533-981F-D7DE0E4A4794}">
      <dgm:prSet/>
      <dgm:spPr>
        <a:solidFill>
          <a:schemeClr val="accent5">
            <a:lumMod val="60000"/>
            <a:lumOff val="40000"/>
          </a:schemeClr>
        </a:solidFill>
        <a:ln w="63500" cmpd="sng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4F605A98-830C-468C-A76F-7F3195129AC1}" type="sibTrans" cxnId="{FBC2E3A9-918C-4533-981F-D7DE0E4A4794}">
      <dgm:prSet/>
      <dgm:spPr/>
      <dgm:t>
        <a:bodyPr/>
        <a:lstStyle/>
        <a:p>
          <a:endParaRPr lang="tr-TR"/>
        </a:p>
      </dgm:t>
    </dgm:pt>
    <dgm:pt modelId="{E7A68FBF-6416-4F9D-9B3E-BCBAFA59A745}">
      <dgm:prSet phldrT="[Metin]"/>
      <dgm:spPr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r>
            <a:rPr lang="tr-TR" dirty="0" smtClean="0"/>
            <a:t>Elekrikli ev </a:t>
          </a:r>
          <a:r>
            <a:rPr lang="tr-TR" dirty="0" smtClean="0"/>
            <a:t>Aletleri Bakım Onarım </a:t>
          </a:r>
          <a:endParaRPr lang="tr-TR" dirty="0"/>
        </a:p>
      </dgm:t>
    </dgm:pt>
    <dgm:pt modelId="{41216065-943A-4484-AC59-53208654322D}" type="parTrans" cxnId="{A6C854DA-AA93-4F83-A0A3-34A47ED642FF}">
      <dgm:prSet/>
      <dgm:spPr>
        <a:solidFill>
          <a:schemeClr val="accent5">
            <a:lumMod val="60000"/>
            <a:lumOff val="40000"/>
          </a:schemeClr>
        </a:solidFill>
        <a:ln w="63500" cmpd="sng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D2D8C923-D099-4C2E-8FE4-E77C653053C6}" type="sibTrans" cxnId="{A6C854DA-AA93-4F83-A0A3-34A47ED642FF}">
      <dgm:prSet/>
      <dgm:spPr/>
      <dgm:t>
        <a:bodyPr/>
        <a:lstStyle/>
        <a:p>
          <a:endParaRPr lang="tr-TR"/>
        </a:p>
      </dgm:t>
    </dgm:pt>
    <dgm:pt modelId="{9E8D2CFA-0D8E-410F-B4EE-52CEBBE24E82}" type="pres">
      <dgm:prSet presAssocID="{D2A3ACCE-BED8-46EC-BCBB-6AE5E214FC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52EBE9D-BF28-4D47-934D-99F995501C8D}" type="pres">
      <dgm:prSet presAssocID="{12405134-D2BC-4B1E-961A-1FE08DF6AA0E}" presName="hierRoot1" presStyleCnt="0">
        <dgm:presLayoutVars>
          <dgm:hierBranch val="init"/>
        </dgm:presLayoutVars>
      </dgm:prSet>
      <dgm:spPr/>
    </dgm:pt>
    <dgm:pt modelId="{9E7EFCD7-8250-4AA1-B760-9D61A1FC8280}" type="pres">
      <dgm:prSet presAssocID="{12405134-D2BC-4B1E-961A-1FE08DF6AA0E}" presName="rootComposite1" presStyleCnt="0"/>
      <dgm:spPr/>
    </dgm:pt>
    <dgm:pt modelId="{2A38A71A-EF6C-4D81-971F-0702E0F5EE5C}" type="pres">
      <dgm:prSet presAssocID="{12405134-D2BC-4B1E-961A-1FE08DF6AA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4F0F2-9ED5-4B4E-9C59-424FD1EA5577}" type="pres">
      <dgm:prSet presAssocID="{12405134-D2BC-4B1E-961A-1FE08DF6AA0E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DC924B8-15EA-4181-B118-DC592D27B0E3}" type="pres">
      <dgm:prSet presAssocID="{12405134-D2BC-4B1E-961A-1FE08DF6AA0E}" presName="hierChild2" presStyleCnt="0"/>
      <dgm:spPr/>
    </dgm:pt>
    <dgm:pt modelId="{BD99DE01-55A4-4B59-AEC0-5EDFAF7E4562}" type="pres">
      <dgm:prSet presAssocID="{22B1117B-B53A-41E1-A99C-A70263FDD8F1}" presName="Name37" presStyleLbl="parChTrans1D2" presStyleIdx="0" presStyleCnt="2"/>
      <dgm:spPr/>
      <dgm:t>
        <a:bodyPr/>
        <a:lstStyle/>
        <a:p>
          <a:endParaRPr lang="tr-TR"/>
        </a:p>
      </dgm:t>
    </dgm:pt>
    <dgm:pt modelId="{63B0F236-0BF0-45A9-B854-36C32D699F1F}" type="pres">
      <dgm:prSet presAssocID="{7475EC6C-9DA1-43A2-AB03-659CEE294768}" presName="hierRoot2" presStyleCnt="0">
        <dgm:presLayoutVars>
          <dgm:hierBranch val="init"/>
        </dgm:presLayoutVars>
      </dgm:prSet>
      <dgm:spPr/>
    </dgm:pt>
    <dgm:pt modelId="{D842FA03-7FE6-496F-B2AE-FD07150412D1}" type="pres">
      <dgm:prSet presAssocID="{7475EC6C-9DA1-43A2-AB03-659CEE294768}" presName="rootComposite" presStyleCnt="0"/>
      <dgm:spPr/>
    </dgm:pt>
    <dgm:pt modelId="{9235D5F2-440C-4B0E-9FAD-55B2CE2A7B81}" type="pres">
      <dgm:prSet presAssocID="{7475EC6C-9DA1-43A2-AB03-659CEE29476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39047C-A4D1-4C67-8921-9CB894A7DB08}" type="pres">
      <dgm:prSet presAssocID="{7475EC6C-9DA1-43A2-AB03-659CEE294768}" presName="rootConnector" presStyleLbl="node2" presStyleIdx="0" presStyleCnt="2"/>
      <dgm:spPr/>
      <dgm:t>
        <a:bodyPr/>
        <a:lstStyle/>
        <a:p>
          <a:endParaRPr lang="tr-TR"/>
        </a:p>
      </dgm:t>
    </dgm:pt>
    <dgm:pt modelId="{099AD645-A0C9-45C6-ACBE-3C108C013710}" type="pres">
      <dgm:prSet presAssocID="{7475EC6C-9DA1-43A2-AB03-659CEE294768}" presName="hierChild4" presStyleCnt="0"/>
      <dgm:spPr/>
    </dgm:pt>
    <dgm:pt modelId="{8162B5C4-35B8-45AF-BE78-17C183442153}" type="pres">
      <dgm:prSet presAssocID="{7475EC6C-9DA1-43A2-AB03-659CEE294768}" presName="hierChild5" presStyleCnt="0"/>
      <dgm:spPr/>
    </dgm:pt>
    <dgm:pt modelId="{D07D3C5A-E7F6-413F-8EDC-33352275EC47}" type="pres">
      <dgm:prSet presAssocID="{41216065-943A-4484-AC59-53208654322D}" presName="Name37" presStyleLbl="parChTrans1D2" presStyleIdx="1" presStyleCnt="2"/>
      <dgm:spPr/>
      <dgm:t>
        <a:bodyPr/>
        <a:lstStyle/>
        <a:p>
          <a:endParaRPr lang="tr-TR"/>
        </a:p>
      </dgm:t>
    </dgm:pt>
    <dgm:pt modelId="{BEC85BFE-E8C6-4D93-B39F-61D8D210819B}" type="pres">
      <dgm:prSet presAssocID="{E7A68FBF-6416-4F9D-9B3E-BCBAFA59A745}" presName="hierRoot2" presStyleCnt="0">
        <dgm:presLayoutVars>
          <dgm:hierBranch val="init"/>
        </dgm:presLayoutVars>
      </dgm:prSet>
      <dgm:spPr/>
    </dgm:pt>
    <dgm:pt modelId="{35AEEFEA-8009-41A8-BDA0-A4CAF610046E}" type="pres">
      <dgm:prSet presAssocID="{E7A68FBF-6416-4F9D-9B3E-BCBAFA59A745}" presName="rootComposite" presStyleCnt="0"/>
      <dgm:spPr/>
    </dgm:pt>
    <dgm:pt modelId="{4BC31163-EDAA-4573-B985-84DDBE2CCF64}" type="pres">
      <dgm:prSet presAssocID="{E7A68FBF-6416-4F9D-9B3E-BCBAFA59A74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CDA87E-5FC8-46C4-935F-456EEDE0AFD4}" type="pres">
      <dgm:prSet presAssocID="{E7A68FBF-6416-4F9D-9B3E-BCBAFA59A745}" presName="rootConnector" presStyleLbl="node2" presStyleIdx="1" presStyleCnt="2"/>
      <dgm:spPr/>
      <dgm:t>
        <a:bodyPr/>
        <a:lstStyle/>
        <a:p>
          <a:endParaRPr lang="tr-TR"/>
        </a:p>
      </dgm:t>
    </dgm:pt>
    <dgm:pt modelId="{12CB253A-8FFA-4DD1-AEDF-713AAB955A33}" type="pres">
      <dgm:prSet presAssocID="{E7A68FBF-6416-4F9D-9B3E-BCBAFA59A745}" presName="hierChild4" presStyleCnt="0"/>
      <dgm:spPr/>
    </dgm:pt>
    <dgm:pt modelId="{DD6EEB88-ECAE-4BD0-80BE-2A1ECC5877E8}" type="pres">
      <dgm:prSet presAssocID="{E7A68FBF-6416-4F9D-9B3E-BCBAFA59A745}" presName="hierChild5" presStyleCnt="0"/>
      <dgm:spPr/>
    </dgm:pt>
    <dgm:pt modelId="{BB01CFFF-9992-4893-AA57-D4E4767859D5}" type="pres">
      <dgm:prSet presAssocID="{12405134-D2BC-4B1E-961A-1FE08DF6AA0E}" presName="hierChild3" presStyleCnt="0"/>
      <dgm:spPr/>
    </dgm:pt>
  </dgm:ptLst>
  <dgm:cxnLst>
    <dgm:cxn modelId="{A4567F71-C387-4C7F-BD49-17F4D4922BF0}" type="presOf" srcId="{D2A3ACCE-BED8-46EC-BCBB-6AE5E214FC82}" destId="{9E8D2CFA-0D8E-410F-B4EE-52CEBBE24E82}" srcOrd="0" destOrd="0" presId="urn:microsoft.com/office/officeart/2005/8/layout/orgChart1"/>
    <dgm:cxn modelId="{83CEB7D6-6073-4D0C-8C69-CB24E7D884DA}" type="presOf" srcId="{12405134-D2BC-4B1E-961A-1FE08DF6AA0E}" destId="{8034F0F2-9ED5-4B4E-9C59-424FD1EA5577}" srcOrd="1" destOrd="0" presId="urn:microsoft.com/office/officeart/2005/8/layout/orgChart1"/>
    <dgm:cxn modelId="{43370329-1100-4D71-90ED-6CF1826F7ECF}" type="presOf" srcId="{7475EC6C-9DA1-43A2-AB03-659CEE294768}" destId="{9235D5F2-440C-4B0E-9FAD-55B2CE2A7B81}" srcOrd="0" destOrd="0" presId="urn:microsoft.com/office/officeart/2005/8/layout/orgChart1"/>
    <dgm:cxn modelId="{34DD424B-9D9F-4B14-974A-597EFB026A6E}" srcId="{D2A3ACCE-BED8-46EC-BCBB-6AE5E214FC82}" destId="{12405134-D2BC-4B1E-961A-1FE08DF6AA0E}" srcOrd="0" destOrd="0" parTransId="{36E1D7FB-8FB0-4690-ADF8-26C4560E72F9}" sibTransId="{BF3C920C-885D-4430-B721-14D39CA13ABA}"/>
    <dgm:cxn modelId="{1BB2858B-AE4E-41F0-9725-FACDB938DED5}" type="presOf" srcId="{E7A68FBF-6416-4F9D-9B3E-BCBAFA59A745}" destId="{4BC31163-EDAA-4573-B985-84DDBE2CCF64}" srcOrd="0" destOrd="0" presId="urn:microsoft.com/office/officeart/2005/8/layout/orgChart1"/>
    <dgm:cxn modelId="{A522FA4C-8C96-4071-875E-8A4D2C583495}" type="presOf" srcId="{E7A68FBF-6416-4F9D-9B3E-BCBAFA59A745}" destId="{80CDA87E-5FC8-46C4-935F-456EEDE0AFD4}" srcOrd="1" destOrd="0" presId="urn:microsoft.com/office/officeart/2005/8/layout/orgChart1"/>
    <dgm:cxn modelId="{BEA63123-3C07-4B68-9BF7-89331C5FCB7F}" type="presOf" srcId="{12405134-D2BC-4B1E-961A-1FE08DF6AA0E}" destId="{2A38A71A-EF6C-4D81-971F-0702E0F5EE5C}" srcOrd="0" destOrd="0" presId="urn:microsoft.com/office/officeart/2005/8/layout/orgChart1"/>
    <dgm:cxn modelId="{FB3B554D-ED6E-4C3A-8D54-EA77882A3438}" type="presOf" srcId="{41216065-943A-4484-AC59-53208654322D}" destId="{D07D3C5A-E7F6-413F-8EDC-33352275EC47}" srcOrd="0" destOrd="0" presId="urn:microsoft.com/office/officeart/2005/8/layout/orgChart1"/>
    <dgm:cxn modelId="{FBC2E3A9-918C-4533-981F-D7DE0E4A4794}" srcId="{12405134-D2BC-4B1E-961A-1FE08DF6AA0E}" destId="{7475EC6C-9DA1-43A2-AB03-659CEE294768}" srcOrd="0" destOrd="0" parTransId="{22B1117B-B53A-41E1-A99C-A70263FDD8F1}" sibTransId="{4F605A98-830C-468C-A76F-7F3195129AC1}"/>
    <dgm:cxn modelId="{04DDD377-8D76-457E-84CF-9F4DBB54D822}" type="presOf" srcId="{7475EC6C-9DA1-43A2-AB03-659CEE294768}" destId="{3139047C-A4D1-4C67-8921-9CB894A7DB08}" srcOrd="1" destOrd="0" presId="urn:microsoft.com/office/officeart/2005/8/layout/orgChart1"/>
    <dgm:cxn modelId="{B4C60256-F6CE-4065-A0BC-2B159FCCF84B}" type="presOf" srcId="{22B1117B-B53A-41E1-A99C-A70263FDD8F1}" destId="{BD99DE01-55A4-4B59-AEC0-5EDFAF7E4562}" srcOrd="0" destOrd="0" presId="urn:microsoft.com/office/officeart/2005/8/layout/orgChart1"/>
    <dgm:cxn modelId="{A6C854DA-AA93-4F83-A0A3-34A47ED642FF}" srcId="{12405134-D2BC-4B1E-961A-1FE08DF6AA0E}" destId="{E7A68FBF-6416-4F9D-9B3E-BCBAFA59A745}" srcOrd="1" destOrd="0" parTransId="{41216065-943A-4484-AC59-53208654322D}" sibTransId="{D2D8C923-D099-4C2E-8FE4-E77C653053C6}"/>
    <dgm:cxn modelId="{9386B0D7-BD10-47FD-93FB-95F9B090663A}" type="presParOf" srcId="{9E8D2CFA-0D8E-410F-B4EE-52CEBBE24E82}" destId="{A52EBE9D-BF28-4D47-934D-99F995501C8D}" srcOrd="0" destOrd="0" presId="urn:microsoft.com/office/officeart/2005/8/layout/orgChart1"/>
    <dgm:cxn modelId="{9583A34E-47D0-4B90-9FE7-CEA32AB1B519}" type="presParOf" srcId="{A52EBE9D-BF28-4D47-934D-99F995501C8D}" destId="{9E7EFCD7-8250-4AA1-B760-9D61A1FC8280}" srcOrd="0" destOrd="0" presId="urn:microsoft.com/office/officeart/2005/8/layout/orgChart1"/>
    <dgm:cxn modelId="{01646E49-C9F2-48D1-AF4C-36058CA83C50}" type="presParOf" srcId="{9E7EFCD7-8250-4AA1-B760-9D61A1FC8280}" destId="{2A38A71A-EF6C-4D81-971F-0702E0F5EE5C}" srcOrd="0" destOrd="0" presId="urn:microsoft.com/office/officeart/2005/8/layout/orgChart1"/>
    <dgm:cxn modelId="{E6BB1DC9-02E2-4239-85CF-30E2C7E51C60}" type="presParOf" srcId="{9E7EFCD7-8250-4AA1-B760-9D61A1FC8280}" destId="{8034F0F2-9ED5-4B4E-9C59-424FD1EA5577}" srcOrd="1" destOrd="0" presId="urn:microsoft.com/office/officeart/2005/8/layout/orgChart1"/>
    <dgm:cxn modelId="{F917878C-79F3-4B16-BA90-29DF860CC62C}" type="presParOf" srcId="{A52EBE9D-BF28-4D47-934D-99F995501C8D}" destId="{EDC924B8-15EA-4181-B118-DC592D27B0E3}" srcOrd="1" destOrd="0" presId="urn:microsoft.com/office/officeart/2005/8/layout/orgChart1"/>
    <dgm:cxn modelId="{A64FF001-EDFC-4437-BCE1-203C3F5F302C}" type="presParOf" srcId="{EDC924B8-15EA-4181-B118-DC592D27B0E3}" destId="{BD99DE01-55A4-4B59-AEC0-5EDFAF7E4562}" srcOrd="0" destOrd="0" presId="urn:microsoft.com/office/officeart/2005/8/layout/orgChart1"/>
    <dgm:cxn modelId="{847C662F-9185-4FF0-B57F-ED98AA4A4613}" type="presParOf" srcId="{EDC924B8-15EA-4181-B118-DC592D27B0E3}" destId="{63B0F236-0BF0-45A9-B854-36C32D699F1F}" srcOrd="1" destOrd="0" presId="urn:microsoft.com/office/officeart/2005/8/layout/orgChart1"/>
    <dgm:cxn modelId="{3C400A81-D0CA-4D34-B3E7-B1398D1826DA}" type="presParOf" srcId="{63B0F236-0BF0-45A9-B854-36C32D699F1F}" destId="{D842FA03-7FE6-496F-B2AE-FD07150412D1}" srcOrd="0" destOrd="0" presId="urn:microsoft.com/office/officeart/2005/8/layout/orgChart1"/>
    <dgm:cxn modelId="{958C1BE3-CDE9-4D7F-85DC-70843DF1171F}" type="presParOf" srcId="{D842FA03-7FE6-496F-B2AE-FD07150412D1}" destId="{9235D5F2-440C-4B0E-9FAD-55B2CE2A7B81}" srcOrd="0" destOrd="0" presId="urn:microsoft.com/office/officeart/2005/8/layout/orgChart1"/>
    <dgm:cxn modelId="{F638D58D-9C3B-41F4-A190-E9BC48A822AA}" type="presParOf" srcId="{D842FA03-7FE6-496F-B2AE-FD07150412D1}" destId="{3139047C-A4D1-4C67-8921-9CB894A7DB08}" srcOrd="1" destOrd="0" presId="urn:microsoft.com/office/officeart/2005/8/layout/orgChart1"/>
    <dgm:cxn modelId="{4A55F4BD-9F73-43B9-8CE3-168862DF4498}" type="presParOf" srcId="{63B0F236-0BF0-45A9-B854-36C32D699F1F}" destId="{099AD645-A0C9-45C6-ACBE-3C108C013710}" srcOrd="1" destOrd="0" presId="urn:microsoft.com/office/officeart/2005/8/layout/orgChart1"/>
    <dgm:cxn modelId="{5DEE04B8-5127-4B70-82D8-3CEBCE0A3AE2}" type="presParOf" srcId="{63B0F236-0BF0-45A9-B854-36C32D699F1F}" destId="{8162B5C4-35B8-45AF-BE78-17C183442153}" srcOrd="2" destOrd="0" presId="urn:microsoft.com/office/officeart/2005/8/layout/orgChart1"/>
    <dgm:cxn modelId="{71EDC59B-6A27-4026-8C51-22E00C937273}" type="presParOf" srcId="{EDC924B8-15EA-4181-B118-DC592D27B0E3}" destId="{D07D3C5A-E7F6-413F-8EDC-33352275EC47}" srcOrd="2" destOrd="0" presId="urn:microsoft.com/office/officeart/2005/8/layout/orgChart1"/>
    <dgm:cxn modelId="{CD3C7847-8EE7-4C11-AD91-82B9BB1CBA2B}" type="presParOf" srcId="{EDC924B8-15EA-4181-B118-DC592D27B0E3}" destId="{BEC85BFE-E8C6-4D93-B39F-61D8D210819B}" srcOrd="3" destOrd="0" presId="urn:microsoft.com/office/officeart/2005/8/layout/orgChart1"/>
    <dgm:cxn modelId="{787D77BE-1DE8-45EE-A11F-E555D072AB77}" type="presParOf" srcId="{BEC85BFE-E8C6-4D93-B39F-61D8D210819B}" destId="{35AEEFEA-8009-41A8-BDA0-A4CAF610046E}" srcOrd="0" destOrd="0" presId="urn:microsoft.com/office/officeart/2005/8/layout/orgChart1"/>
    <dgm:cxn modelId="{3AC81BCE-CF4E-419B-AFA6-3B5BE4E45F8A}" type="presParOf" srcId="{35AEEFEA-8009-41A8-BDA0-A4CAF610046E}" destId="{4BC31163-EDAA-4573-B985-84DDBE2CCF64}" srcOrd="0" destOrd="0" presId="urn:microsoft.com/office/officeart/2005/8/layout/orgChart1"/>
    <dgm:cxn modelId="{303B5E77-14BB-4D41-9C61-CD55F0449F21}" type="presParOf" srcId="{35AEEFEA-8009-41A8-BDA0-A4CAF610046E}" destId="{80CDA87E-5FC8-46C4-935F-456EEDE0AFD4}" srcOrd="1" destOrd="0" presId="urn:microsoft.com/office/officeart/2005/8/layout/orgChart1"/>
    <dgm:cxn modelId="{4CDD17BF-7FD7-454C-A2C0-58BB737A346F}" type="presParOf" srcId="{BEC85BFE-E8C6-4D93-B39F-61D8D210819B}" destId="{12CB253A-8FFA-4DD1-AEDF-713AAB955A33}" srcOrd="1" destOrd="0" presId="urn:microsoft.com/office/officeart/2005/8/layout/orgChart1"/>
    <dgm:cxn modelId="{EAFD808C-09C3-4148-AC91-929A254136C6}" type="presParOf" srcId="{BEC85BFE-E8C6-4D93-B39F-61D8D210819B}" destId="{DD6EEB88-ECAE-4BD0-80BE-2A1ECC5877E8}" srcOrd="2" destOrd="0" presId="urn:microsoft.com/office/officeart/2005/8/layout/orgChart1"/>
    <dgm:cxn modelId="{B62BF914-BD0E-427C-980E-80CAEE0FAF52}" type="presParOf" srcId="{A52EBE9D-BF28-4D47-934D-99F995501C8D}" destId="{BB01CFFF-9992-4893-AA57-D4E4767859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3ACCE-BED8-46EC-BCBB-6AE5E214FC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405134-D2BC-4B1E-961A-1FE08DF6AA0E}">
      <dgm:prSet phldrT="[Metin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90500" h="254000"/>
        </a:sp3d>
      </dgm:spPr>
      <dgm:t>
        <a:bodyPr/>
        <a:lstStyle/>
        <a:p>
          <a:r>
            <a:rPr lang="tr-TR" dirty="0" smtClean="0"/>
            <a:t>RAYLI SİTEMLER TEKNOLOJİSİ </a:t>
          </a:r>
          <a:r>
            <a:rPr lang="tr-TR" dirty="0" smtClean="0"/>
            <a:t>ALANI</a:t>
          </a:r>
          <a:endParaRPr lang="tr-TR" dirty="0"/>
        </a:p>
      </dgm:t>
    </dgm:pt>
    <dgm:pt modelId="{36E1D7FB-8FB0-4690-ADF8-26C4560E72F9}" type="parTrans" cxnId="{34DD424B-9D9F-4B14-974A-597EFB026A6E}">
      <dgm:prSet/>
      <dgm:spPr/>
      <dgm:t>
        <a:bodyPr/>
        <a:lstStyle/>
        <a:p>
          <a:endParaRPr lang="tr-TR"/>
        </a:p>
      </dgm:t>
    </dgm:pt>
    <dgm:pt modelId="{BF3C920C-885D-4430-B721-14D39CA13ABA}" type="sibTrans" cxnId="{34DD424B-9D9F-4B14-974A-597EFB026A6E}">
      <dgm:prSet/>
      <dgm:spPr/>
      <dgm:t>
        <a:bodyPr/>
        <a:lstStyle/>
        <a:p>
          <a:endParaRPr lang="tr-TR"/>
        </a:p>
      </dgm:t>
    </dgm:pt>
    <dgm:pt modelId="{7475EC6C-9DA1-43A2-AB03-659CEE294768}">
      <dgm:prSet phldrT="[Metin]"/>
      <dgm:spPr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r>
            <a:rPr lang="tr-TR" dirty="0" smtClean="0"/>
            <a:t>Raylı Ssitemler Elektrik-Elektronik</a:t>
          </a:r>
          <a:endParaRPr lang="tr-TR" dirty="0"/>
        </a:p>
      </dgm:t>
    </dgm:pt>
    <dgm:pt modelId="{22B1117B-B53A-41E1-A99C-A70263FDD8F1}" type="parTrans" cxnId="{FBC2E3A9-918C-4533-981F-D7DE0E4A4794}">
      <dgm:prSet/>
      <dgm:spPr>
        <a:solidFill>
          <a:schemeClr val="accent5">
            <a:lumMod val="60000"/>
            <a:lumOff val="40000"/>
          </a:schemeClr>
        </a:solidFill>
        <a:ln w="63500" cmpd="sng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4F605A98-830C-468C-A76F-7F3195129AC1}" type="sibTrans" cxnId="{FBC2E3A9-918C-4533-981F-D7DE0E4A4794}">
      <dgm:prSet/>
      <dgm:spPr/>
      <dgm:t>
        <a:bodyPr/>
        <a:lstStyle/>
        <a:p>
          <a:endParaRPr lang="tr-TR"/>
        </a:p>
      </dgm:t>
    </dgm:pt>
    <dgm:pt modelId="{E7A68FBF-6416-4F9D-9B3E-BCBAFA59A745}">
      <dgm:prSet phldrT="[Metin]"/>
      <dgm:spPr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r>
            <a:rPr lang="tr-TR" dirty="0" smtClean="0"/>
            <a:t>Raylı Ssitemler İşletme</a:t>
          </a:r>
          <a:endParaRPr lang="tr-TR" dirty="0"/>
        </a:p>
      </dgm:t>
    </dgm:pt>
    <dgm:pt modelId="{41216065-943A-4484-AC59-53208654322D}" type="parTrans" cxnId="{A6C854DA-AA93-4F83-A0A3-34A47ED642FF}">
      <dgm:prSet/>
      <dgm:spPr>
        <a:solidFill>
          <a:schemeClr val="accent5">
            <a:lumMod val="60000"/>
            <a:lumOff val="40000"/>
          </a:schemeClr>
        </a:solidFill>
        <a:ln w="63500" cmpd="sng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D2D8C923-D099-4C2E-8FE4-E77C653053C6}" type="sibTrans" cxnId="{A6C854DA-AA93-4F83-A0A3-34A47ED642FF}">
      <dgm:prSet/>
      <dgm:spPr/>
      <dgm:t>
        <a:bodyPr/>
        <a:lstStyle/>
        <a:p>
          <a:endParaRPr lang="tr-TR"/>
        </a:p>
      </dgm:t>
    </dgm:pt>
    <dgm:pt modelId="{9E8D2CFA-0D8E-410F-B4EE-52CEBBE24E82}" type="pres">
      <dgm:prSet presAssocID="{D2A3ACCE-BED8-46EC-BCBB-6AE5E214FC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52EBE9D-BF28-4D47-934D-99F995501C8D}" type="pres">
      <dgm:prSet presAssocID="{12405134-D2BC-4B1E-961A-1FE08DF6AA0E}" presName="hierRoot1" presStyleCnt="0">
        <dgm:presLayoutVars>
          <dgm:hierBranch val="init"/>
        </dgm:presLayoutVars>
      </dgm:prSet>
      <dgm:spPr/>
    </dgm:pt>
    <dgm:pt modelId="{9E7EFCD7-8250-4AA1-B760-9D61A1FC8280}" type="pres">
      <dgm:prSet presAssocID="{12405134-D2BC-4B1E-961A-1FE08DF6AA0E}" presName="rootComposite1" presStyleCnt="0"/>
      <dgm:spPr/>
    </dgm:pt>
    <dgm:pt modelId="{2A38A71A-EF6C-4D81-971F-0702E0F5EE5C}" type="pres">
      <dgm:prSet presAssocID="{12405134-D2BC-4B1E-961A-1FE08DF6AA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4F0F2-9ED5-4B4E-9C59-424FD1EA5577}" type="pres">
      <dgm:prSet presAssocID="{12405134-D2BC-4B1E-961A-1FE08DF6AA0E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DC924B8-15EA-4181-B118-DC592D27B0E3}" type="pres">
      <dgm:prSet presAssocID="{12405134-D2BC-4B1E-961A-1FE08DF6AA0E}" presName="hierChild2" presStyleCnt="0"/>
      <dgm:spPr/>
    </dgm:pt>
    <dgm:pt modelId="{BD99DE01-55A4-4B59-AEC0-5EDFAF7E4562}" type="pres">
      <dgm:prSet presAssocID="{22B1117B-B53A-41E1-A99C-A70263FDD8F1}" presName="Name37" presStyleLbl="parChTrans1D2" presStyleIdx="0" presStyleCnt="2"/>
      <dgm:spPr/>
      <dgm:t>
        <a:bodyPr/>
        <a:lstStyle/>
        <a:p>
          <a:endParaRPr lang="tr-TR"/>
        </a:p>
      </dgm:t>
    </dgm:pt>
    <dgm:pt modelId="{63B0F236-0BF0-45A9-B854-36C32D699F1F}" type="pres">
      <dgm:prSet presAssocID="{7475EC6C-9DA1-43A2-AB03-659CEE294768}" presName="hierRoot2" presStyleCnt="0">
        <dgm:presLayoutVars>
          <dgm:hierBranch val="init"/>
        </dgm:presLayoutVars>
      </dgm:prSet>
      <dgm:spPr/>
    </dgm:pt>
    <dgm:pt modelId="{D842FA03-7FE6-496F-B2AE-FD07150412D1}" type="pres">
      <dgm:prSet presAssocID="{7475EC6C-9DA1-43A2-AB03-659CEE294768}" presName="rootComposite" presStyleCnt="0"/>
      <dgm:spPr/>
    </dgm:pt>
    <dgm:pt modelId="{9235D5F2-440C-4B0E-9FAD-55B2CE2A7B81}" type="pres">
      <dgm:prSet presAssocID="{7475EC6C-9DA1-43A2-AB03-659CEE29476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39047C-A4D1-4C67-8921-9CB894A7DB08}" type="pres">
      <dgm:prSet presAssocID="{7475EC6C-9DA1-43A2-AB03-659CEE294768}" presName="rootConnector" presStyleLbl="node2" presStyleIdx="0" presStyleCnt="2"/>
      <dgm:spPr/>
      <dgm:t>
        <a:bodyPr/>
        <a:lstStyle/>
        <a:p>
          <a:endParaRPr lang="tr-TR"/>
        </a:p>
      </dgm:t>
    </dgm:pt>
    <dgm:pt modelId="{099AD645-A0C9-45C6-ACBE-3C108C013710}" type="pres">
      <dgm:prSet presAssocID="{7475EC6C-9DA1-43A2-AB03-659CEE294768}" presName="hierChild4" presStyleCnt="0"/>
      <dgm:spPr/>
    </dgm:pt>
    <dgm:pt modelId="{8162B5C4-35B8-45AF-BE78-17C183442153}" type="pres">
      <dgm:prSet presAssocID="{7475EC6C-9DA1-43A2-AB03-659CEE294768}" presName="hierChild5" presStyleCnt="0"/>
      <dgm:spPr/>
    </dgm:pt>
    <dgm:pt modelId="{D07D3C5A-E7F6-413F-8EDC-33352275EC47}" type="pres">
      <dgm:prSet presAssocID="{41216065-943A-4484-AC59-53208654322D}" presName="Name37" presStyleLbl="parChTrans1D2" presStyleIdx="1" presStyleCnt="2"/>
      <dgm:spPr/>
      <dgm:t>
        <a:bodyPr/>
        <a:lstStyle/>
        <a:p>
          <a:endParaRPr lang="tr-TR"/>
        </a:p>
      </dgm:t>
    </dgm:pt>
    <dgm:pt modelId="{BEC85BFE-E8C6-4D93-B39F-61D8D210819B}" type="pres">
      <dgm:prSet presAssocID="{E7A68FBF-6416-4F9D-9B3E-BCBAFA59A745}" presName="hierRoot2" presStyleCnt="0">
        <dgm:presLayoutVars>
          <dgm:hierBranch val="init"/>
        </dgm:presLayoutVars>
      </dgm:prSet>
      <dgm:spPr/>
    </dgm:pt>
    <dgm:pt modelId="{35AEEFEA-8009-41A8-BDA0-A4CAF610046E}" type="pres">
      <dgm:prSet presAssocID="{E7A68FBF-6416-4F9D-9B3E-BCBAFA59A745}" presName="rootComposite" presStyleCnt="0"/>
      <dgm:spPr/>
    </dgm:pt>
    <dgm:pt modelId="{4BC31163-EDAA-4573-B985-84DDBE2CCF64}" type="pres">
      <dgm:prSet presAssocID="{E7A68FBF-6416-4F9D-9B3E-BCBAFA59A74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CDA87E-5FC8-46C4-935F-456EEDE0AFD4}" type="pres">
      <dgm:prSet presAssocID="{E7A68FBF-6416-4F9D-9B3E-BCBAFA59A745}" presName="rootConnector" presStyleLbl="node2" presStyleIdx="1" presStyleCnt="2"/>
      <dgm:spPr/>
      <dgm:t>
        <a:bodyPr/>
        <a:lstStyle/>
        <a:p>
          <a:endParaRPr lang="tr-TR"/>
        </a:p>
      </dgm:t>
    </dgm:pt>
    <dgm:pt modelId="{12CB253A-8FFA-4DD1-AEDF-713AAB955A33}" type="pres">
      <dgm:prSet presAssocID="{E7A68FBF-6416-4F9D-9B3E-BCBAFA59A745}" presName="hierChild4" presStyleCnt="0"/>
      <dgm:spPr/>
    </dgm:pt>
    <dgm:pt modelId="{DD6EEB88-ECAE-4BD0-80BE-2A1ECC5877E8}" type="pres">
      <dgm:prSet presAssocID="{E7A68FBF-6416-4F9D-9B3E-BCBAFA59A745}" presName="hierChild5" presStyleCnt="0"/>
      <dgm:spPr/>
    </dgm:pt>
    <dgm:pt modelId="{BB01CFFF-9992-4893-AA57-D4E4767859D5}" type="pres">
      <dgm:prSet presAssocID="{12405134-D2BC-4B1E-961A-1FE08DF6AA0E}" presName="hierChild3" presStyleCnt="0"/>
      <dgm:spPr/>
    </dgm:pt>
  </dgm:ptLst>
  <dgm:cxnLst>
    <dgm:cxn modelId="{E1D79E3B-E2DC-420C-85EC-351D755D937F}" type="presOf" srcId="{E7A68FBF-6416-4F9D-9B3E-BCBAFA59A745}" destId="{80CDA87E-5FC8-46C4-935F-456EEDE0AFD4}" srcOrd="1" destOrd="0" presId="urn:microsoft.com/office/officeart/2005/8/layout/orgChart1"/>
    <dgm:cxn modelId="{F7B7B26B-DEED-476B-BBE7-422DF55DC516}" type="presOf" srcId="{41216065-943A-4484-AC59-53208654322D}" destId="{D07D3C5A-E7F6-413F-8EDC-33352275EC47}" srcOrd="0" destOrd="0" presId="urn:microsoft.com/office/officeart/2005/8/layout/orgChart1"/>
    <dgm:cxn modelId="{BB9C6563-6887-46F8-8595-915E7C31F201}" type="presOf" srcId="{7475EC6C-9DA1-43A2-AB03-659CEE294768}" destId="{3139047C-A4D1-4C67-8921-9CB894A7DB08}" srcOrd="1" destOrd="0" presId="urn:microsoft.com/office/officeart/2005/8/layout/orgChart1"/>
    <dgm:cxn modelId="{C3FBBFB5-8F86-4934-84DA-03B158040808}" type="presOf" srcId="{E7A68FBF-6416-4F9D-9B3E-BCBAFA59A745}" destId="{4BC31163-EDAA-4573-B985-84DDBE2CCF64}" srcOrd="0" destOrd="0" presId="urn:microsoft.com/office/officeart/2005/8/layout/orgChart1"/>
    <dgm:cxn modelId="{943CB92F-AB3E-40DF-B68B-D3167D3AA29E}" type="presOf" srcId="{22B1117B-B53A-41E1-A99C-A70263FDD8F1}" destId="{BD99DE01-55A4-4B59-AEC0-5EDFAF7E4562}" srcOrd="0" destOrd="0" presId="urn:microsoft.com/office/officeart/2005/8/layout/orgChart1"/>
    <dgm:cxn modelId="{34DD424B-9D9F-4B14-974A-597EFB026A6E}" srcId="{D2A3ACCE-BED8-46EC-BCBB-6AE5E214FC82}" destId="{12405134-D2BC-4B1E-961A-1FE08DF6AA0E}" srcOrd="0" destOrd="0" parTransId="{36E1D7FB-8FB0-4690-ADF8-26C4560E72F9}" sibTransId="{BF3C920C-885D-4430-B721-14D39CA13ABA}"/>
    <dgm:cxn modelId="{9EFE59EE-A304-49A2-8F30-AC1446DE3355}" type="presOf" srcId="{12405134-D2BC-4B1E-961A-1FE08DF6AA0E}" destId="{8034F0F2-9ED5-4B4E-9C59-424FD1EA5577}" srcOrd="1" destOrd="0" presId="urn:microsoft.com/office/officeart/2005/8/layout/orgChart1"/>
    <dgm:cxn modelId="{431D2E44-0AB4-46DD-94B5-5B80EB6AF08F}" type="presOf" srcId="{D2A3ACCE-BED8-46EC-BCBB-6AE5E214FC82}" destId="{9E8D2CFA-0D8E-410F-B4EE-52CEBBE24E82}" srcOrd="0" destOrd="0" presId="urn:microsoft.com/office/officeart/2005/8/layout/orgChart1"/>
    <dgm:cxn modelId="{FBC2E3A9-918C-4533-981F-D7DE0E4A4794}" srcId="{12405134-D2BC-4B1E-961A-1FE08DF6AA0E}" destId="{7475EC6C-9DA1-43A2-AB03-659CEE294768}" srcOrd="0" destOrd="0" parTransId="{22B1117B-B53A-41E1-A99C-A70263FDD8F1}" sibTransId="{4F605A98-830C-468C-A76F-7F3195129AC1}"/>
    <dgm:cxn modelId="{855F2E7B-4B4B-465D-AFBB-6C9998392C7F}" type="presOf" srcId="{12405134-D2BC-4B1E-961A-1FE08DF6AA0E}" destId="{2A38A71A-EF6C-4D81-971F-0702E0F5EE5C}" srcOrd="0" destOrd="0" presId="urn:microsoft.com/office/officeart/2005/8/layout/orgChart1"/>
    <dgm:cxn modelId="{A6C854DA-AA93-4F83-A0A3-34A47ED642FF}" srcId="{12405134-D2BC-4B1E-961A-1FE08DF6AA0E}" destId="{E7A68FBF-6416-4F9D-9B3E-BCBAFA59A745}" srcOrd="1" destOrd="0" parTransId="{41216065-943A-4484-AC59-53208654322D}" sibTransId="{D2D8C923-D099-4C2E-8FE4-E77C653053C6}"/>
    <dgm:cxn modelId="{40CF6D1E-464B-48C3-AEE9-4B696BB1E0E9}" type="presOf" srcId="{7475EC6C-9DA1-43A2-AB03-659CEE294768}" destId="{9235D5F2-440C-4B0E-9FAD-55B2CE2A7B81}" srcOrd="0" destOrd="0" presId="urn:microsoft.com/office/officeart/2005/8/layout/orgChart1"/>
    <dgm:cxn modelId="{5839FF71-44CA-4F4B-8C23-9C14C411C2BA}" type="presParOf" srcId="{9E8D2CFA-0D8E-410F-B4EE-52CEBBE24E82}" destId="{A52EBE9D-BF28-4D47-934D-99F995501C8D}" srcOrd="0" destOrd="0" presId="urn:microsoft.com/office/officeart/2005/8/layout/orgChart1"/>
    <dgm:cxn modelId="{F331E794-207E-4134-BDC7-F5E49B12769C}" type="presParOf" srcId="{A52EBE9D-BF28-4D47-934D-99F995501C8D}" destId="{9E7EFCD7-8250-4AA1-B760-9D61A1FC8280}" srcOrd="0" destOrd="0" presId="urn:microsoft.com/office/officeart/2005/8/layout/orgChart1"/>
    <dgm:cxn modelId="{230BA64C-6BE0-47CA-8A15-789E4B062F6C}" type="presParOf" srcId="{9E7EFCD7-8250-4AA1-B760-9D61A1FC8280}" destId="{2A38A71A-EF6C-4D81-971F-0702E0F5EE5C}" srcOrd="0" destOrd="0" presId="urn:microsoft.com/office/officeart/2005/8/layout/orgChart1"/>
    <dgm:cxn modelId="{AD40484A-6A6F-49A4-BCE6-EBB402C44927}" type="presParOf" srcId="{9E7EFCD7-8250-4AA1-B760-9D61A1FC8280}" destId="{8034F0F2-9ED5-4B4E-9C59-424FD1EA5577}" srcOrd="1" destOrd="0" presId="urn:microsoft.com/office/officeart/2005/8/layout/orgChart1"/>
    <dgm:cxn modelId="{28ABA08F-7998-4CC8-BD5A-73CF1DB13EF2}" type="presParOf" srcId="{A52EBE9D-BF28-4D47-934D-99F995501C8D}" destId="{EDC924B8-15EA-4181-B118-DC592D27B0E3}" srcOrd="1" destOrd="0" presId="urn:microsoft.com/office/officeart/2005/8/layout/orgChart1"/>
    <dgm:cxn modelId="{EFED327D-2DFD-4C6B-A018-098FB6191455}" type="presParOf" srcId="{EDC924B8-15EA-4181-B118-DC592D27B0E3}" destId="{BD99DE01-55A4-4B59-AEC0-5EDFAF7E4562}" srcOrd="0" destOrd="0" presId="urn:microsoft.com/office/officeart/2005/8/layout/orgChart1"/>
    <dgm:cxn modelId="{19C0150F-3169-42DA-BF90-15A2DBEE9435}" type="presParOf" srcId="{EDC924B8-15EA-4181-B118-DC592D27B0E3}" destId="{63B0F236-0BF0-45A9-B854-36C32D699F1F}" srcOrd="1" destOrd="0" presId="urn:microsoft.com/office/officeart/2005/8/layout/orgChart1"/>
    <dgm:cxn modelId="{09D4FC89-D7AB-46FB-8CA1-9F4A6B7E9B24}" type="presParOf" srcId="{63B0F236-0BF0-45A9-B854-36C32D699F1F}" destId="{D842FA03-7FE6-496F-B2AE-FD07150412D1}" srcOrd="0" destOrd="0" presId="urn:microsoft.com/office/officeart/2005/8/layout/orgChart1"/>
    <dgm:cxn modelId="{3954FAD9-3FF4-45E9-8C33-C1D378358504}" type="presParOf" srcId="{D842FA03-7FE6-496F-B2AE-FD07150412D1}" destId="{9235D5F2-440C-4B0E-9FAD-55B2CE2A7B81}" srcOrd="0" destOrd="0" presId="urn:microsoft.com/office/officeart/2005/8/layout/orgChart1"/>
    <dgm:cxn modelId="{739FAA62-F312-4EF3-ACB9-9985ABCBF157}" type="presParOf" srcId="{D842FA03-7FE6-496F-B2AE-FD07150412D1}" destId="{3139047C-A4D1-4C67-8921-9CB894A7DB08}" srcOrd="1" destOrd="0" presId="urn:microsoft.com/office/officeart/2005/8/layout/orgChart1"/>
    <dgm:cxn modelId="{B9F917D5-8287-45F6-BCE0-EC6302C45DD5}" type="presParOf" srcId="{63B0F236-0BF0-45A9-B854-36C32D699F1F}" destId="{099AD645-A0C9-45C6-ACBE-3C108C013710}" srcOrd="1" destOrd="0" presId="urn:microsoft.com/office/officeart/2005/8/layout/orgChart1"/>
    <dgm:cxn modelId="{937DE480-0526-4B9C-B70E-1CE15919221B}" type="presParOf" srcId="{63B0F236-0BF0-45A9-B854-36C32D699F1F}" destId="{8162B5C4-35B8-45AF-BE78-17C183442153}" srcOrd="2" destOrd="0" presId="urn:microsoft.com/office/officeart/2005/8/layout/orgChart1"/>
    <dgm:cxn modelId="{0F45FC9D-6D4C-44F0-A648-832B586A06D5}" type="presParOf" srcId="{EDC924B8-15EA-4181-B118-DC592D27B0E3}" destId="{D07D3C5A-E7F6-413F-8EDC-33352275EC47}" srcOrd="2" destOrd="0" presId="urn:microsoft.com/office/officeart/2005/8/layout/orgChart1"/>
    <dgm:cxn modelId="{D59FE200-A4BB-46F0-B802-C65E04DF6C3A}" type="presParOf" srcId="{EDC924B8-15EA-4181-B118-DC592D27B0E3}" destId="{BEC85BFE-E8C6-4D93-B39F-61D8D210819B}" srcOrd="3" destOrd="0" presId="urn:microsoft.com/office/officeart/2005/8/layout/orgChart1"/>
    <dgm:cxn modelId="{3630BE4D-4DF4-4823-B6A2-3BEEB5C2F52D}" type="presParOf" srcId="{BEC85BFE-E8C6-4D93-B39F-61D8D210819B}" destId="{35AEEFEA-8009-41A8-BDA0-A4CAF610046E}" srcOrd="0" destOrd="0" presId="urn:microsoft.com/office/officeart/2005/8/layout/orgChart1"/>
    <dgm:cxn modelId="{5088E54E-3DD7-4A01-9135-253557EE4FA0}" type="presParOf" srcId="{35AEEFEA-8009-41A8-BDA0-A4CAF610046E}" destId="{4BC31163-EDAA-4573-B985-84DDBE2CCF64}" srcOrd="0" destOrd="0" presId="urn:microsoft.com/office/officeart/2005/8/layout/orgChart1"/>
    <dgm:cxn modelId="{B82CED5C-8810-4E4B-97E4-E0F5633C7277}" type="presParOf" srcId="{35AEEFEA-8009-41A8-BDA0-A4CAF610046E}" destId="{80CDA87E-5FC8-46C4-935F-456EEDE0AFD4}" srcOrd="1" destOrd="0" presId="urn:microsoft.com/office/officeart/2005/8/layout/orgChart1"/>
    <dgm:cxn modelId="{9330672B-DE06-4CAB-BEC3-9EB398D28A34}" type="presParOf" srcId="{BEC85BFE-E8C6-4D93-B39F-61D8D210819B}" destId="{12CB253A-8FFA-4DD1-AEDF-713AAB955A33}" srcOrd="1" destOrd="0" presId="urn:microsoft.com/office/officeart/2005/8/layout/orgChart1"/>
    <dgm:cxn modelId="{9EED981C-517F-414B-BD7A-B68F9FD895D0}" type="presParOf" srcId="{BEC85BFE-E8C6-4D93-B39F-61D8D210819B}" destId="{DD6EEB88-ECAE-4BD0-80BE-2A1ECC5877E8}" srcOrd="2" destOrd="0" presId="urn:microsoft.com/office/officeart/2005/8/layout/orgChart1"/>
    <dgm:cxn modelId="{D56CD2B8-86C8-4C9C-80C3-08E767E6C86E}" type="presParOf" srcId="{A52EBE9D-BF28-4D47-934D-99F995501C8D}" destId="{BB01CFFF-9992-4893-AA57-D4E4767859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3ACCE-BED8-46EC-BCBB-6AE5E214FC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405134-D2BC-4B1E-961A-1FE08DF6AA0E}">
      <dgm:prSet phldrT="[Metin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90500" h="254000"/>
        </a:sp3d>
      </dgm:spPr>
      <dgm:t>
        <a:bodyPr/>
        <a:lstStyle/>
        <a:p>
          <a:r>
            <a:rPr lang="tr-TR" dirty="0" smtClean="0"/>
            <a:t>KİMYA TEKNOLOJİSİ </a:t>
          </a:r>
          <a:r>
            <a:rPr lang="tr-TR" dirty="0" smtClean="0"/>
            <a:t>ALANI</a:t>
          </a:r>
          <a:endParaRPr lang="tr-TR" dirty="0"/>
        </a:p>
      </dgm:t>
    </dgm:pt>
    <dgm:pt modelId="{36E1D7FB-8FB0-4690-ADF8-26C4560E72F9}" type="parTrans" cxnId="{34DD424B-9D9F-4B14-974A-597EFB026A6E}">
      <dgm:prSet/>
      <dgm:spPr/>
      <dgm:t>
        <a:bodyPr/>
        <a:lstStyle/>
        <a:p>
          <a:endParaRPr lang="tr-TR"/>
        </a:p>
      </dgm:t>
    </dgm:pt>
    <dgm:pt modelId="{BF3C920C-885D-4430-B721-14D39CA13ABA}" type="sibTrans" cxnId="{34DD424B-9D9F-4B14-974A-597EFB026A6E}">
      <dgm:prSet/>
      <dgm:spPr/>
      <dgm:t>
        <a:bodyPr/>
        <a:lstStyle/>
        <a:p>
          <a:endParaRPr lang="tr-TR"/>
        </a:p>
      </dgm:t>
    </dgm:pt>
    <dgm:pt modelId="{7475EC6C-9DA1-43A2-AB03-659CEE294768}">
      <dgm:prSet phldrT="[Metin]"/>
      <dgm:spPr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r>
            <a:rPr lang="tr-TR" dirty="0" smtClean="0"/>
            <a:t>Petrol-Petrokimya</a:t>
          </a:r>
          <a:endParaRPr lang="tr-TR" dirty="0"/>
        </a:p>
      </dgm:t>
    </dgm:pt>
    <dgm:pt modelId="{22B1117B-B53A-41E1-A99C-A70263FDD8F1}" type="parTrans" cxnId="{FBC2E3A9-918C-4533-981F-D7DE0E4A4794}">
      <dgm:prSet/>
      <dgm:spPr>
        <a:solidFill>
          <a:schemeClr val="accent5">
            <a:lumMod val="60000"/>
            <a:lumOff val="40000"/>
          </a:schemeClr>
        </a:solidFill>
        <a:ln w="63500" cmpd="sng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4F605A98-830C-468C-A76F-7F3195129AC1}" type="sibTrans" cxnId="{FBC2E3A9-918C-4533-981F-D7DE0E4A4794}">
      <dgm:prSet/>
      <dgm:spPr/>
      <dgm:t>
        <a:bodyPr/>
        <a:lstStyle/>
        <a:p>
          <a:endParaRPr lang="tr-TR"/>
        </a:p>
      </dgm:t>
    </dgm:pt>
    <dgm:pt modelId="{9E8D2CFA-0D8E-410F-B4EE-52CEBBE24E82}" type="pres">
      <dgm:prSet presAssocID="{D2A3ACCE-BED8-46EC-BCBB-6AE5E214FC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52EBE9D-BF28-4D47-934D-99F995501C8D}" type="pres">
      <dgm:prSet presAssocID="{12405134-D2BC-4B1E-961A-1FE08DF6AA0E}" presName="hierRoot1" presStyleCnt="0">
        <dgm:presLayoutVars>
          <dgm:hierBranch val="init"/>
        </dgm:presLayoutVars>
      </dgm:prSet>
      <dgm:spPr/>
    </dgm:pt>
    <dgm:pt modelId="{9E7EFCD7-8250-4AA1-B760-9D61A1FC8280}" type="pres">
      <dgm:prSet presAssocID="{12405134-D2BC-4B1E-961A-1FE08DF6AA0E}" presName="rootComposite1" presStyleCnt="0"/>
      <dgm:spPr/>
    </dgm:pt>
    <dgm:pt modelId="{2A38A71A-EF6C-4D81-971F-0702E0F5EE5C}" type="pres">
      <dgm:prSet presAssocID="{12405134-D2BC-4B1E-961A-1FE08DF6AA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34F0F2-9ED5-4B4E-9C59-424FD1EA5577}" type="pres">
      <dgm:prSet presAssocID="{12405134-D2BC-4B1E-961A-1FE08DF6AA0E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DC924B8-15EA-4181-B118-DC592D27B0E3}" type="pres">
      <dgm:prSet presAssocID="{12405134-D2BC-4B1E-961A-1FE08DF6AA0E}" presName="hierChild2" presStyleCnt="0"/>
      <dgm:spPr/>
    </dgm:pt>
    <dgm:pt modelId="{BD99DE01-55A4-4B59-AEC0-5EDFAF7E4562}" type="pres">
      <dgm:prSet presAssocID="{22B1117B-B53A-41E1-A99C-A70263FDD8F1}" presName="Name37" presStyleLbl="parChTrans1D2" presStyleIdx="0" presStyleCnt="1"/>
      <dgm:spPr/>
      <dgm:t>
        <a:bodyPr/>
        <a:lstStyle/>
        <a:p>
          <a:endParaRPr lang="tr-TR"/>
        </a:p>
      </dgm:t>
    </dgm:pt>
    <dgm:pt modelId="{63B0F236-0BF0-45A9-B854-36C32D699F1F}" type="pres">
      <dgm:prSet presAssocID="{7475EC6C-9DA1-43A2-AB03-659CEE294768}" presName="hierRoot2" presStyleCnt="0">
        <dgm:presLayoutVars>
          <dgm:hierBranch val="init"/>
        </dgm:presLayoutVars>
      </dgm:prSet>
      <dgm:spPr/>
    </dgm:pt>
    <dgm:pt modelId="{D842FA03-7FE6-496F-B2AE-FD07150412D1}" type="pres">
      <dgm:prSet presAssocID="{7475EC6C-9DA1-43A2-AB03-659CEE294768}" presName="rootComposite" presStyleCnt="0"/>
      <dgm:spPr/>
    </dgm:pt>
    <dgm:pt modelId="{9235D5F2-440C-4B0E-9FAD-55B2CE2A7B81}" type="pres">
      <dgm:prSet presAssocID="{7475EC6C-9DA1-43A2-AB03-659CEE29476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39047C-A4D1-4C67-8921-9CB894A7DB08}" type="pres">
      <dgm:prSet presAssocID="{7475EC6C-9DA1-43A2-AB03-659CEE294768}" presName="rootConnector" presStyleLbl="node2" presStyleIdx="0" presStyleCnt="1"/>
      <dgm:spPr/>
      <dgm:t>
        <a:bodyPr/>
        <a:lstStyle/>
        <a:p>
          <a:endParaRPr lang="tr-TR"/>
        </a:p>
      </dgm:t>
    </dgm:pt>
    <dgm:pt modelId="{099AD645-A0C9-45C6-ACBE-3C108C013710}" type="pres">
      <dgm:prSet presAssocID="{7475EC6C-9DA1-43A2-AB03-659CEE294768}" presName="hierChild4" presStyleCnt="0"/>
      <dgm:spPr/>
    </dgm:pt>
    <dgm:pt modelId="{8162B5C4-35B8-45AF-BE78-17C183442153}" type="pres">
      <dgm:prSet presAssocID="{7475EC6C-9DA1-43A2-AB03-659CEE294768}" presName="hierChild5" presStyleCnt="0"/>
      <dgm:spPr/>
    </dgm:pt>
    <dgm:pt modelId="{BB01CFFF-9992-4893-AA57-D4E4767859D5}" type="pres">
      <dgm:prSet presAssocID="{12405134-D2BC-4B1E-961A-1FE08DF6AA0E}" presName="hierChild3" presStyleCnt="0"/>
      <dgm:spPr/>
    </dgm:pt>
  </dgm:ptLst>
  <dgm:cxnLst>
    <dgm:cxn modelId="{89D1ACB2-F1FB-4A53-ACA7-2F45FF8786D9}" type="presOf" srcId="{7475EC6C-9DA1-43A2-AB03-659CEE294768}" destId="{9235D5F2-440C-4B0E-9FAD-55B2CE2A7B81}" srcOrd="0" destOrd="0" presId="urn:microsoft.com/office/officeart/2005/8/layout/orgChart1"/>
    <dgm:cxn modelId="{A89B1A60-C99D-43C3-BFBD-7D896E93C0DB}" type="presOf" srcId="{12405134-D2BC-4B1E-961A-1FE08DF6AA0E}" destId="{2A38A71A-EF6C-4D81-971F-0702E0F5EE5C}" srcOrd="0" destOrd="0" presId="urn:microsoft.com/office/officeart/2005/8/layout/orgChart1"/>
    <dgm:cxn modelId="{E667EAB8-E121-4A2F-8943-FF548E309C9C}" type="presOf" srcId="{7475EC6C-9DA1-43A2-AB03-659CEE294768}" destId="{3139047C-A4D1-4C67-8921-9CB894A7DB08}" srcOrd="1" destOrd="0" presId="urn:microsoft.com/office/officeart/2005/8/layout/orgChart1"/>
    <dgm:cxn modelId="{34DD424B-9D9F-4B14-974A-597EFB026A6E}" srcId="{D2A3ACCE-BED8-46EC-BCBB-6AE5E214FC82}" destId="{12405134-D2BC-4B1E-961A-1FE08DF6AA0E}" srcOrd="0" destOrd="0" parTransId="{36E1D7FB-8FB0-4690-ADF8-26C4560E72F9}" sibTransId="{BF3C920C-885D-4430-B721-14D39CA13ABA}"/>
    <dgm:cxn modelId="{FBC2E3A9-918C-4533-981F-D7DE0E4A4794}" srcId="{12405134-D2BC-4B1E-961A-1FE08DF6AA0E}" destId="{7475EC6C-9DA1-43A2-AB03-659CEE294768}" srcOrd="0" destOrd="0" parTransId="{22B1117B-B53A-41E1-A99C-A70263FDD8F1}" sibTransId="{4F605A98-830C-468C-A76F-7F3195129AC1}"/>
    <dgm:cxn modelId="{D61AECB0-F42C-451F-8461-CB3EE7A8FD9F}" type="presOf" srcId="{22B1117B-B53A-41E1-A99C-A70263FDD8F1}" destId="{BD99DE01-55A4-4B59-AEC0-5EDFAF7E4562}" srcOrd="0" destOrd="0" presId="urn:microsoft.com/office/officeart/2005/8/layout/orgChart1"/>
    <dgm:cxn modelId="{077EAB3A-7592-4F5A-AE40-38C4AE1C1122}" type="presOf" srcId="{12405134-D2BC-4B1E-961A-1FE08DF6AA0E}" destId="{8034F0F2-9ED5-4B4E-9C59-424FD1EA5577}" srcOrd="1" destOrd="0" presId="urn:microsoft.com/office/officeart/2005/8/layout/orgChart1"/>
    <dgm:cxn modelId="{19448718-3C5B-4AD4-9B8A-1312B347B9B8}" type="presOf" srcId="{D2A3ACCE-BED8-46EC-BCBB-6AE5E214FC82}" destId="{9E8D2CFA-0D8E-410F-B4EE-52CEBBE24E82}" srcOrd="0" destOrd="0" presId="urn:microsoft.com/office/officeart/2005/8/layout/orgChart1"/>
    <dgm:cxn modelId="{C48C3779-1E7F-41FC-92CF-761F4EA871D1}" type="presParOf" srcId="{9E8D2CFA-0D8E-410F-B4EE-52CEBBE24E82}" destId="{A52EBE9D-BF28-4D47-934D-99F995501C8D}" srcOrd="0" destOrd="0" presId="urn:microsoft.com/office/officeart/2005/8/layout/orgChart1"/>
    <dgm:cxn modelId="{E9269A02-8EA6-4064-A23D-5B0C97BE19EE}" type="presParOf" srcId="{A52EBE9D-BF28-4D47-934D-99F995501C8D}" destId="{9E7EFCD7-8250-4AA1-B760-9D61A1FC8280}" srcOrd="0" destOrd="0" presId="urn:microsoft.com/office/officeart/2005/8/layout/orgChart1"/>
    <dgm:cxn modelId="{FC34DF32-4683-4BFB-8422-1EC2F2C3FA36}" type="presParOf" srcId="{9E7EFCD7-8250-4AA1-B760-9D61A1FC8280}" destId="{2A38A71A-EF6C-4D81-971F-0702E0F5EE5C}" srcOrd="0" destOrd="0" presId="urn:microsoft.com/office/officeart/2005/8/layout/orgChart1"/>
    <dgm:cxn modelId="{95BA5FA9-B7A1-4AD1-A757-9165A3164ABD}" type="presParOf" srcId="{9E7EFCD7-8250-4AA1-B760-9D61A1FC8280}" destId="{8034F0F2-9ED5-4B4E-9C59-424FD1EA5577}" srcOrd="1" destOrd="0" presId="urn:microsoft.com/office/officeart/2005/8/layout/orgChart1"/>
    <dgm:cxn modelId="{FB9B9DEE-EC3B-4CD2-9BC7-7FE6CF88CB62}" type="presParOf" srcId="{A52EBE9D-BF28-4D47-934D-99F995501C8D}" destId="{EDC924B8-15EA-4181-B118-DC592D27B0E3}" srcOrd="1" destOrd="0" presId="urn:microsoft.com/office/officeart/2005/8/layout/orgChart1"/>
    <dgm:cxn modelId="{7E276C18-8B2F-4F46-9E5F-C81604F767F3}" type="presParOf" srcId="{EDC924B8-15EA-4181-B118-DC592D27B0E3}" destId="{BD99DE01-55A4-4B59-AEC0-5EDFAF7E4562}" srcOrd="0" destOrd="0" presId="urn:microsoft.com/office/officeart/2005/8/layout/orgChart1"/>
    <dgm:cxn modelId="{260990C0-E489-45F4-9C40-2709BBDB6FE6}" type="presParOf" srcId="{EDC924B8-15EA-4181-B118-DC592D27B0E3}" destId="{63B0F236-0BF0-45A9-B854-36C32D699F1F}" srcOrd="1" destOrd="0" presId="urn:microsoft.com/office/officeart/2005/8/layout/orgChart1"/>
    <dgm:cxn modelId="{6F3CAAC6-A586-4EC5-8039-5116F0B3C0C8}" type="presParOf" srcId="{63B0F236-0BF0-45A9-B854-36C32D699F1F}" destId="{D842FA03-7FE6-496F-B2AE-FD07150412D1}" srcOrd="0" destOrd="0" presId="urn:microsoft.com/office/officeart/2005/8/layout/orgChart1"/>
    <dgm:cxn modelId="{EA9BCD33-6453-4E4E-A475-B3B13605AACA}" type="presParOf" srcId="{D842FA03-7FE6-496F-B2AE-FD07150412D1}" destId="{9235D5F2-440C-4B0E-9FAD-55B2CE2A7B81}" srcOrd="0" destOrd="0" presId="urn:microsoft.com/office/officeart/2005/8/layout/orgChart1"/>
    <dgm:cxn modelId="{66E8BC77-EF7B-4BBE-B254-ABAD22D88D98}" type="presParOf" srcId="{D842FA03-7FE6-496F-B2AE-FD07150412D1}" destId="{3139047C-A4D1-4C67-8921-9CB894A7DB08}" srcOrd="1" destOrd="0" presId="urn:microsoft.com/office/officeart/2005/8/layout/orgChart1"/>
    <dgm:cxn modelId="{3D97652A-7C86-4D8F-8818-ABA4B2AF245C}" type="presParOf" srcId="{63B0F236-0BF0-45A9-B854-36C32D699F1F}" destId="{099AD645-A0C9-45C6-ACBE-3C108C013710}" srcOrd="1" destOrd="0" presId="urn:microsoft.com/office/officeart/2005/8/layout/orgChart1"/>
    <dgm:cxn modelId="{35D3FAE0-152C-4182-B860-9084F118EDDD}" type="presParOf" srcId="{63B0F236-0BF0-45A9-B854-36C32D699F1F}" destId="{8162B5C4-35B8-45AF-BE78-17C183442153}" srcOrd="2" destOrd="0" presId="urn:microsoft.com/office/officeart/2005/8/layout/orgChart1"/>
    <dgm:cxn modelId="{C5D7DD75-6389-49D7-A450-9C36569A3AF0}" type="presParOf" srcId="{A52EBE9D-BF28-4D47-934D-99F995501C8D}" destId="{BB01CFFF-9992-4893-AA57-D4E4767859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3C5A-E7F6-413F-8EDC-33352275EC4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635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9DE01-55A4-4B59-AEC0-5EDFAF7E4562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635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8A71A-EF6C-4D81-971F-0702E0F5EE5C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ELEKTRİK ELEKTRONİK TEKNOLOJİSİ ALANI</a:t>
          </a:r>
          <a:endParaRPr lang="tr-TR" sz="2500" kern="1200" dirty="0"/>
        </a:p>
      </dsp:txBody>
      <dsp:txXfrm>
        <a:off x="1669479" y="363990"/>
        <a:ext cx="2757041" cy="1378520"/>
      </dsp:txXfrm>
    </dsp:sp>
    <dsp:sp modelId="{9235D5F2-440C-4B0E-9FAD-55B2CE2A7B81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Elektrik Tesisatları ve Pano Monitörlüğü</a:t>
          </a:r>
          <a:endParaRPr lang="tr-TR" sz="2500" kern="1200" dirty="0"/>
        </a:p>
      </dsp:txBody>
      <dsp:txXfrm>
        <a:off x="1469" y="2321489"/>
        <a:ext cx="2757041" cy="1378520"/>
      </dsp:txXfrm>
    </dsp:sp>
    <dsp:sp modelId="{4BC31163-EDAA-4573-B985-84DDBE2CCF64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Elekrikli ev </a:t>
          </a:r>
          <a:r>
            <a:rPr lang="tr-TR" sz="2500" kern="1200" dirty="0" smtClean="0"/>
            <a:t>Aletleri Bakım Onarım </a:t>
          </a:r>
          <a:endParaRPr lang="tr-TR" sz="2500" kern="1200" dirty="0"/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3C5A-E7F6-413F-8EDC-33352275EC4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635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9DE01-55A4-4B59-AEC0-5EDFAF7E4562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635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8A71A-EF6C-4D81-971F-0702E0F5EE5C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RAYLI SİTEMLER TEKNOLOJİSİ </a:t>
          </a:r>
          <a:r>
            <a:rPr lang="tr-TR" sz="2600" kern="1200" dirty="0" smtClean="0"/>
            <a:t>ALANI</a:t>
          </a:r>
          <a:endParaRPr lang="tr-TR" sz="2600" kern="1200" dirty="0"/>
        </a:p>
      </dsp:txBody>
      <dsp:txXfrm>
        <a:off x="1669479" y="363990"/>
        <a:ext cx="2757041" cy="1378520"/>
      </dsp:txXfrm>
    </dsp:sp>
    <dsp:sp modelId="{9235D5F2-440C-4B0E-9FAD-55B2CE2A7B81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Raylı Ssitemler Elektrik-Elektronik</a:t>
          </a:r>
          <a:endParaRPr lang="tr-TR" sz="2600" kern="1200" dirty="0"/>
        </a:p>
      </dsp:txBody>
      <dsp:txXfrm>
        <a:off x="1469" y="2321489"/>
        <a:ext cx="2757041" cy="1378520"/>
      </dsp:txXfrm>
    </dsp:sp>
    <dsp:sp modelId="{4BC31163-EDAA-4573-B985-84DDBE2CCF64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Raylı Ssitemler İşletme</a:t>
          </a:r>
          <a:endParaRPr lang="tr-TR" sz="2600" kern="1200" dirty="0"/>
        </a:p>
      </dsp:txBody>
      <dsp:txXfrm>
        <a:off x="3337489" y="2321489"/>
        <a:ext cx="2757041" cy="137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9DE01-55A4-4B59-AEC0-5EDFAF7E4562}">
      <dsp:nvSpPr>
        <dsp:cNvPr id="0" name=""/>
        <dsp:cNvSpPr/>
      </dsp:nvSpPr>
      <dsp:spPr>
        <a:xfrm>
          <a:off x="3002280" y="1679612"/>
          <a:ext cx="91440" cy="704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775"/>
              </a:lnTo>
            </a:path>
          </a:pathLst>
        </a:custGeom>
        <a:noFill/>
        <a:ln w="635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8A71A-EF6C-4D81-971F-0702E0F5EE5C}">
      <dsp:nvSpPr>
        <dsp:cNvPr id="0" name=""/>
        <dsp:cNvSpPr/>
      </dsp:nvSpPr>
      <dsp:spPr>
        <a:xfrm>
          <a:off x="1369962" y="1575"/>
          <a:ext cx="3356074" cy="167803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KİMYA TEKNOLOJİSİ </a:t>
          </a:r>
          <a:r>
            <a:rPr lang="tr-TR" sz="4000" kern="1200" dirty="0" smtClean="0"/>
            <a:t>ALANI</a:t>
          </a:r>
          <a:endParaRPr lang="tr-TR" sz="4000" kern="1200" dirty="0"/>
        </a:p>
      </dsp:txBody>
      <dsp:txXfrm>
        <a:off x="1369962" y="1575"/>
        <a:ext cx="3356074" cy="1678037"/>
      </dsp:txXfrm>
    </dsp:sp>
    <dsp:sp modelId="{9235D5F2-440C-4B0E-9FAD-55B2CE2A7B81}">
      <dsp:nvSpPr>
        <dsp:cNvPr id="0" name=""/>
        <dsp:cNvSpPr/>
      </dsp:nvSpPr>
      <dsp:spPr>
        <a:xfrm>
          <a:off x="1369962" y="2384387"/>
          <a:ext cx="3356074" cy="1678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Petrol-Petrokimya</a:t>
          </a:r>
          <a:endParaRPr lang="tr-TR" sz="4000" kern="1200" dirty="0"/>
        </a:p>
      </dsp:txBody>
      <dsp:txXfrm>
        <a:off x="1369962" y="2384387"/>
        <a:ext cx="3356074" cy="167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651421-6D18-45EE-92EC-4AF6231F2CD9}" type="datetimeFigureOut">
              <a:rPr lang="tr-TR" smtClean="0"/>
              <a:pPr/>
              <a:t>28.03.2017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0013B7-C062-4206-A76C-0435657EBB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86560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974186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24677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263719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34241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74624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746246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972623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173805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96445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967225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173829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309543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378333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361626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751566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751567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egm.meb.gov.tr/TR/okullar.asp?PAGE=kurum_detay&amp;konu=pansiyon_detay&amp;kurum_kodu=173795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406640" cy="621508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T.C</a:t>
            </a:r>
            <a:b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DERİNCE KAYMAKAMLIĞI</a:t>
            </a:r>
            <a:b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Çınarlı Mesleki ve Teknik Anadolu Lisesi Müdürlüğü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NADOLU TEKNİK</a:t>
            </a:r>
            <a:b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ANADOLU MESLEK PROGRAMLARINDA ALANA GEÇİŞ</a:t>
            </a:r>
            <a:b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TERCİH VE YERLEŞTİRME İŞLEMLERİ</a:t>
            </a:r>
            <a:b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2016-2017</a:t>
            </a:r>
            <a:endParaRPr lang="tr-T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857256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6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KOCAELİ</a:t>
                      </a:r>
                      <a:r>
                        <a:rPr lang="tr-TR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DERİNCE </a:t>
                      </a:r>
                    </a:p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pic>
        <p:nvPicPr>
          <p:cNvPr id="1536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  <p:pic>
        <p:nvPicPr>
          <p:cNvPr id="7" name="Picture 2" descr="C:\Users\USER\Desktop\hareketli-ataturk-resimler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786610" cy="20716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  <a:bevelB w="101600" prst="ribl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YERLEŞTİRME İŞLEMLERİ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428728" y="2000240"/>
            <a:ext cx="70723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 Öğrenci Anadolu Teknik Program tercihlerinden herhangi birisine yerleşmişse  Anadolu Meslek Program tercihleri dikkate alınmayacaktır. </a:t>
            </a:r>
          </a:p>
          <a:p>
            <a:endParaRPr lang="tr-TR" sz="2500" b="1" dirty="0" smtClean="0"/>
          </a:p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 Anadolu Teknik Program tercihlerine yerleşememesi durumunda ise Anadolu Meslek Program tercihleri puan üstünlüğü ve tercih sırasına göre değerlendirilecektir. </a:t>
            </a:r>
            <a:endParaRPr lang="tr-TR" sz="2500" b="1" dirty="0"/>
          </a:p>
        </p:txBody>
      </p:sp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 AMP de tercih yapan öğrenciler tercihleri arasında bulunan okul ve alana yerleşemedikleri takdirde kayıtlı bulunduğu okulun 10 uncu sınıf alanlarında boş bulunan kontenjanlara puanları dikkate alınarak okul müdürlüğünce yerleştirilecektir.</a:t>
            </a:r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YERLEŞTİRME İŞLEMLERİ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800" b="1" dirty="0" smtClean="0"/>
              <a:t>Yerleştirildiği alanı değiştirmek isteyen öğrenciler kontenjan açığı bulunması durumunda koşullarını taşıdıkları alanlara 10 uncu sınıfta birinci dönemin sonuna kadar, alan değiştirerek de geçiş yapabilirler. </a:t>
            </a:r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YERLEŞTİRME İŞLEMLERİ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071538" y="1764298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b="1" dirty="0" smtClean="0"/>
              <a:t> 9</a:t>
            </a:r>
            <a:r>
              <a:rPr lang="fi-FI" sz="2800" b="1" dirty="0" smtClean="0"/>
              <a:t> Haziran 201</a:t>
            </a:r>
            <a:r>
              <a:rPr lang="tr-TR" sz="2800" b="1" dirty="0" smtClean="0"/>
              <a:t>7</a:t>
            </a:r>
            <a:r>
              <a:rPr lang="fi-FI" sz="2800" b="1" dirty="0" smtClean="0"/>
              <a:t> saat 15:00 da ilan edilecektir </a:t>
            </a:r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YERLEŞTİRME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SONUÇLARININ İLANI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142976" y="2690336"/>
            <a:ext cx="77153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 Sonuçlar </a:t>
            </a:r>
            <a:r>
              <a:rPr lang="tr-TR" sz="2500" b="1" dirty="0" smtClean="0">
                <a:solidFill>
                  <a:srgbClr val="FF0000"/>
                </a:solidFill>
              </a:rPr>
              <a:t>https://e-okul.meb.gov.tr </a:t>
            </a:r>
            <a:r>
              <a:rPr lang="tr-TR" sz="2500" b="1" dirty="0" smtClean="0"/>
              <a:t>ve Veli Bilgilendirme Sisteminden duyurulacaktır.</a:t>
            </a:r>
          </a:p>
          <a:p>
            <a:r>
              <a:rPr lang="tr-TR" sz="25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Ayrıca 8383 Mobil Bilgilendirme Servisine üye olan velilerin cep telefonlarına kısa mesaj (SMS) gönderilecektir. </a:t>
            </a:r>
            <a:endParaRPr lang="tr-TR" sz="2500" b="1" dirty="0"/>
          </a:p>
        </p:txBody>
      </p:sp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OKULUMUZDAKİ ALAN VE DALLAR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  <p:graphicFrame>
        <p:nvGraphicFramePr>
          <p:cNvPr id="13" name="12 Diyagram"/>
          <p:cNvGraphicFramePr/>
          <p:nvPr>
            <p:extLst>
              <p:ext uri="{D42A27DB-BD31-4B8C-83A1-F6EECF244321}">
                <p14:modId xmlns:p14="http://schemas.microsoft.com/office/powerpoint/2010/main" val="4066401129"/>
              </p:ext>
            </p:extLst>
          </p:nvPr>
        </p:nvGraphicFramePr>
        <p:xfrm>
          <a:off x="1838467" y="17629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OKULUMUZDAKİ ALAN VE DALLAR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  <p:graphicFrame>
        <p:nvGraphicFramePr>
          <p:cNvPr id="13" name="12 Diyagram"/>
          <p:cNvGraphicFramePr/>
          <p:nvPr>
            <p:extLst>
              <p:ext uri="{D42A27DB-BD31-4B8C-83A1-F6EECF244321}">
                <p14:modId xmlns:p14="http://schemas.microsoft.com/office/powerpoint/2010/main" val="3614589436"/>
              </p:ext>
            </p:extLst>
          </p:nvPr>
        </p:nvGraphicFramePr>
        <p:xfrm>
          <a:off x="1838467" y="17629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600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81128" y="509566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OKULUMUZDAKİ ALAN VE DALLAR</a:t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  <p:graphicFrame>
        <p:nvGraphicFramePr>
          <p:cNvPr id="13" name="12 Diyagram"/>
          <p:cNvGraphicFramePr/>
          <p:nvPr>
            <p:extLst>
              <p:ext uri="{D42A27DB-BD31-4B8C-83A1-F6EECF244321}">
                <p14:modId xmlns:p14="http://schemas.microsoft.com/office/powerpoint/2010/main" val="1403285381"/>
              </p:ext>
            </p:extLst>
          </p:nvPr>
        </p:nvGraphicFramePr>
        <p:xfrm>
          <a:off x="1838467" y="17629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600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DERİNCE’DEKİ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142976" y="2428214"/>
          <a:ext cx="7786742" cy="4215497"/>
        </p:xfrm>
        <a:graphic>
          <a:graphicData uri="http://schemas.openxmlformats.org/drawingml/2006/table">
            <a:tbl>
              <a:tblPr/>
              <a:tblGrid>
                <a:gridCol w="519260"/>
                <a:gridCol w="2387960"/>
                <a:gridCol w="2932515"/>
                <a:gridCol w="1947007"/>
              </a:tblGrid>
              <a:tr h="525319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 dirty="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Büro Yönetimi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Yönetici Sekreterliği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Dış Ticaret Ofis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Ulaştırma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Lojistik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Dikdörtgen"/>
          <p:cNvSpPr/>
          <p:nvPr/>
        </p:nvSpPr>
        <p:spPr>
          <a:xfrm>
            <a:off x="2214546" y="1643050"/>
            <a:ext cx="5713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DERİNCE MESLEKİ VETEKNİK ANADOLU LİSESİ 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(TİCARET MESLEK) YENİKENT</a:t>
            </a:r>
            <a:endParaRPr lang="tr-TR" dirty="0"/>
          </a:p>
        </p:txBody>
      </p:sp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DERİNCE’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DERİNCE ZEHRA EMİNE ÖÇGÜDER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 YENİKENT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500168" y="2574665"/>
          <a:ext cx="7000923" cy="3640416"/>
        </p:xfrm>
        <a:graphic>
          <a:graphicData uri="http://schemas.openxmlformats.org/drawingml/2006/table">
            <a:tbl>
              <a:tblPr/>
              <a:tblGrid>
                <a:gridCol w="467120"/>
                <a:gridCol w="2146996"/>
                <a:gridCol w="2636565"/>
                <a:gridCol w="1750242"/>
              </a:tblGrid>
              <a:tr h="518134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8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Erken Çocukluk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Kadın Giyim Modelistliği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Grafik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ZÜBEYDE HANIM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 YAHYAKAPTAN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142976" y="2277026"/>
          <a:ext cx="7643866" cy="4080935"/>
        </p:xfrm>
        <a:graphic>
          <a:graphicData uri="http://schemas.openxmlformats.org/drawingml/2006/table">
            <a:tbl>
              <a:tblPr/>
              <a:tblGrid>
                <a:gridCol w="509730"/>
                <a:gridCol w="2343426"/>
                <a:gridCol w="2879446"/>
                <a:gridCol w="1911264"/>
              </a:tblGrid>
              <a:tr h="313382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Erken Çocukluk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Özel Eğitim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Dekoratif Ev Tekstili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ve Makine Nakışı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Hazır Giyim Model Makineciliği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Mutfak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Pastacılık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Servis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857256"/>
          </a:xfrm>
        </p:spPr>
        <p:txBody>
          <a:bodyPr>
            <a:noAutofit/>
          </a:bodyPr>
          <a:lstStyle/>
          <a:p>
            <a:pPr algn="ctr"/>
            <a:r>
              <a:rPr lang="tr-TR" sz="2500" b="1" dirty="0" smtClean="0"/>
              <a:t>TERCİH İŞLEMLERİNİN YAPILACAĞI YERLER ve TARİHLER</a:t>
            </a:r>
            <a:endParaRPr lang="tr-T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214414" y="1142984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/>
              <a:t> Tercih </a:t>
            </a:r>
            <a:r>
              <a:rPr lang="tr-TR" sz="2000" b="1" dirty="0"/>
              <a:t>başvurusu öğrencinin kayıtlı bulunduğu okul müdürlüğüne velisi tarafından veya internet üzerinden bireysel olarak yapılacaktır.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214414" y="2690336"/>
            <a:ext cx="79295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/>
              <a:t>AnadoluTeknik</a:t>
            </a:r>
            <a:r>
              <a:rPr lang="tr-TR" sz="2000" b="1" dirty="0" smtClean="0"/>
              <a:t> Programı </a:t>
            </a:r>
            <a:r>
              <a:rPr lang="tr-TR" sz="2000" b="1" dirty="0"/>
              <a:t>ve </a:t>
            </a:r>
            <a:r>
              <a:rPr lang="tr-TR" sz="2000" b="1" dirty="0" smtClean="0"/>
              <a:t>Anadolu Meslek Programı </a:t>
            </a:r>
            <a:r>
              <a:rPr lang="tr-TR" sz="2000" b="1" dirty="0"/>
              <a:t>meslek alanlarına ait tercihlerin velilerce ya da </a:t>
            </a:r>
            <a:r>
              <a:rPr lang="tr-TR" sz="2000" b="1" dirty="0">
                <a:solidFill>
                  <a:srgbClr val="FF0000"/>
                </a:solidFill>
              </a:rPr>
              <a:t>EK-1 ve EK-2 </a:t>
            </a:r>
            <a:r>
              <a:rPr lang="tr-TR" sz="2000" b="1" dirty="0" err="1"/>
              <a:t>yi</a:t>
            </a:r>
            <a:r>
              <a:rPr lang="tr-TR" sz="2000" b="1" dirty="0"/>
              <a:t> doldurarak tercih başvurusu yapanların okul müdürlüğünce e-Okul Sistemine işlenmesi </a:t>
            </a:r>
            <a:endParaRPr lang="tr-TR" sz="2000" b="1" dirty="0" smtClean="0"/>
          </a:p>
          <a:p>
            <a:r>
              <a:rPr lang="tr-TR" sz="2000" b="1" dirty="0"/>
              <a:t>	</a:t>
            </a:r>
            <a:endParaRPr lang="tr-TR" sz="2000" b="1" dirty="0" smtClean="0"/>
          </a:p>
          <a:p>
            <a:pPr>
              <a:buFont typeface="Wingdings" pitchFamily="2" charset="2"/>
              <a:buChar char="ü"/>
            </a:pPr>
            <a:r>
              <a:rPr lang="tr-TR" sz="3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/>
              <a:t>Tercih Başvurularının yapılacağı tarihler </a:t>
            </a:r>
            <a:r>
              <a:rPr lang="tr-TR" sz="2000" b="1" dirty="0" smtClean="0">
                <a:solidFill>
                  <a:srgbClr val="FF0000"/>
                </a:solidFill>
              </a:rPr>
              <a:t>15-26 Mayıs 2017</a:t>
            </a:r>
          </a:p>
          <a:p>
            <a:pPr>
              <a:buFont typeface="Wingdings" pitchFamily="2" charset="2"/>
              <a:buChar char="ü"/>
            </a:pP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000" b="1" dirty="0" smtClean="0"/>
              <a:t>Yerleştirme </a:t>
            </a:r>
            <a:r>
              <a:rPr lang="tr-TR" sz="2000" b="1" dirty="0"/>
              <a:t>sonuçlarının e-Okul Sisteminde ilanı </a:t>
            </a:r>
            <a:endParaRPr lang="tr-TR" sz="2000" b="1" dirty="0" smtClean="0"/>
          </a:p>
          <a:p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                      9 Haziran  2017 Saat:15:00	</a:t>
            </a:r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/>
              <a:t>	</a:t>
            </a:r>
          </a:p>
        </p:txBody>
      </p:sp>
      <p:pic>
        <p:nvPicPr>
          <p:cNvPr id="9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ATATÜRK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ŞİRİNTEPE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85852" y="2285992"/>
          <a:ext cx="7429552" cy="4418780"/>
        </p:xfrm>
        <a:graphic>
          <a:graphicData uri="http://schemas.openxmlformats.org/drawingml/2006/table">
            <a:tbl>
              <a:tblPr/>
              <a:tblGrid>
                <a:gridCol w="495300"/>
                <a:gridCol w="2278395"/>
                <a:gridCol w="2798468"/>
                <a:gridCol w="1857389"/>
              </a:tblGrid>
              <a:tr h="248037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80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1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1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1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100" b="1" kern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Elektrikli Ev Aletleri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İtfaiyecilik ve Yangın Güvenliği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İtfaiyecilik ve Yangın Güvenliği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Bilgisayar Destekli Makine Ressamlığı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Makine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Tasarım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Endüstriyel Ürünler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Tesisat Teknolojisi ve İklimlendirme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İklimlendirme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Tesisat Teknolojisi ve İklimlendirme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Soğutma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Tesisat Teknolojisi ve İklimlendirme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Yapı Tesisat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Yenilenebilir Enerji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Güneş Enerjisi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chemeClr val="tx1"/>
                          </a:solidFill>
                          <a:latin typeface="Times New Roman"/>
                        </a:rPr>
                        <a:t> Yenilenebilir Enerji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100" b="1" kern="1400" dirty="0">
                          <a:solidFill>
                            <a:schemeClr val="tx1"/>
                          </a:solidFill>
                          <a:latin typeface="Times New Roman"/>
                        </a:rPr>
                        <a:t> Rüzgâr Enerjisi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ATATÜRK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ŞİRİNTEPE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285852" y="2285992"/>
          <a:ext cx="7572428" cy="4064008"/>
        </p:xfrm>
        <a:graphic>
          <a:graphicData uri="http://schemas.openxmlformats.org/drawingml/2006/table">
            <a:tbl>
              <a:tblPr/>
              <a:tblGrid>
                <a:gridCol w="214314"/>
                <a:gridCol w="2214578"/>
                <a:gridCol w="2143140"/>
                <a:gridCol w="3000396"/>
              </a:tblGrid>
              <a:tr h="2079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Bobinaj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Büro Makineleri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 Tesisatları ve Pano Montörlüğü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Büro Makineleri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 Tesisatları ve Pano Montörlüğü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Elektrikli Ev Aletleri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Destekli Makine Ressamlığı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Yenilenebilir Enerji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Güneş Enerjisi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Yenilenebilir Enerji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Rüzgâr Enerjisi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SABANCI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ALİKAHYA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85852" y="2285992"/>
          <a:ext cx="7572428" cy="4197206"/>
        </p:xfrm>
        <a:graphic>
          <a:graphicData uri="http://schemas.openxmlformats.org/drawingml/2006/table">
            <a:tbl>
              <a:tblPr/>
              <a:tblGrid>
                <a:gridCol w="504989"/>
                <a:gridCol w="2322463"/>
                <a:gridCol w="2851568"/>
                <a:gridCol w="1893408"/>
              </a:tblGrid>
              <a:tr h="278204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82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Elektrikli Ev Aletleri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Görüntü ve Ses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Elektrikli Ev Aletleri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Görüntü ve Ses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BAŞÖĞRETMEN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(TİCARET MESLEK) ALİKAHYA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285852" y="2285992"/>
          <a:ext cx="7429551" cy="2071701"/>
        </p:xfrm>
        <a:graphic>
          <a:graphicData uri="http://schemas.openxmlformats.org/drawingml/2006/table">
            <a:tbl>
              <a:tblPr/>
              <a:tblGrid>
                <a:gridCol w="495296"/>
                <a:gridCol w="2278400"/>
                <a:gridCol w="2798467"/>
                <a:gridCol w="1857388"/>
              </a:tblGrid>
              <a:tr h="508060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0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Pazarlama ve Perakende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Emlak Komisyonculuğu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Pazarlama ve Perakende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Sigortacılık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YILDIRIM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(ADALET MESLEK) GÜLTEPE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214414" y="2428868"/>
          <a:ext cx="7572427" cy="1571636"/>
        </p:xfrm>
        <a:graphic>
          <a:graphicData uri="http://schemas.openxmlformats.org/drawingml/2006/table">
            <a:tbl>
              <a:tblPr/>
              <a:tblGrid>
                <a:gridCol w="504821"/>
                <a:gridCol w="2322215"/>
                <a:gridCol w="2852282"/>
                <a:gridCol w="1893109"/>
              </a:tblGrid>
              <a:tr h="392909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Adalet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Zabıt Kâtipliği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ŞEHİT ÖĞRETMEN ERGİN KOMUT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ALİKAHYA)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14414" y="2643180"/>
          <a:ext cx="7643866" cy="2928958"/>
        </p:xfrm>
        <a:graphic>
          <a:graphicData uri="http://schemas.openxmlformats.org/drawingml/2006/table">
            <a:tbl>
              <a:tblPr/>
              <a:tblGrid>
                <a:gridCol w="509584"/>
                <a:gridCol w="2344123"/>
                <a:gridCol w="2879191"/>
                <a:gridCol w="1910968"/>
              </a:tblGrid>
              <a:tr h="363478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 dirty="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Boya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Elektromekanik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Gövde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Boya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Elektromekanik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Otomotiv Gövde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İZMİT MERKEZ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142976" y="2357430"/>
          <a:ext cx="7786742" cy="3929088"/>
        </p:xfrm>
        <a:graphic>
          <a:graphicData uri="http://schemas.openxmlformats.org/drawingml/2006/table">
            <a:tbl>
              <a:tblPr/>
              <a:tblGrid>
                <a:gridCol w="495040"/>
                <a:gridCol w="2274952"/>
                <a:gridCol w="2794329"/>
                <a:gridCol w="2222421"/>
              </a:tblGrid>
              <a:tr h="252582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0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1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1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Görüntü ve Ses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Haberleşme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Yüksek Gerilim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Otomasyon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Mekatronik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Kimya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Laboratuvarı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Petrol-Rafineri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Proses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İZMİT MERKEZ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85852" y="2285992"/>
          <a:ext cx="7500989" cy="4091863"/>
        </p:xfrm>
        <a:graphic>
          <a:graphicData uri="http://schemas.openxmlformats.org/drawingml/2006/table">
            <a:tbl>
              <a:tblPr/>
              <a:tblGrid>
                <a:gridCol w="937613"/>
                <a:gridCol w="2187792"/>
                <a:gridCol w="2187792"/>
                <a:gridCol w="2187792"/>
              </a:tblGrid>
              <a:tr h="1678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Çelik Konstrüksiyon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Isıl İşlem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Kaynakçılık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Doğrama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ve İç Mekân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Ahşap Doğrama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ve İç Mekân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İç Mekân ve Mobilya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Elektromekanik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Bobinaj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Büro Makineleri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 Tesisatları ve Pano Montörlüğü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Elektrikli Ev Aletleri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Elektromekanik Taşıyıcılar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 İZMİT MERKEZ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214414" y="2285992"/>
          <a:ext cx="7572428" cy="4064004"/>
        </p:xfrm>
        <a:graphic>
          <a:graphicData uri="http://schemas.openxmlformats.org/drawingml/2006/table">
            <a:tbl>
              <a:tblPr/>
              <a:tblGrid>
                <a:gridCol w="500066"/>
                <a:gridCol w="2357454"/>
                <a:gridCol w="2286016"/>
                <a:gridCol w="2428892"/>
              </a:tblGrid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Çelik Konstrüksiyon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Motorlu Araçlar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Otomotiv Elektromekanik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Büro Makineleri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Görüntü ve Ses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Haberleşme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Yüksek Gerilim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Otomasyon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Mekatronik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Laboratuvarı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Kimya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Petrol-Rafineri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1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YAHYAKAPTAN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(TİCARET MESLEK)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14414" y="2428861"/>
          <a:ext cx="7643865" cy="3786220"/>
        </p:xfrm>
        <a:graphic>
          <a:graphicData uri="http://schemas.openxmlformats.org/drawingml/2006/table">
            <a:tbl>
              <a:tblPr/>
              <a:tblGrid>
                <a:gridCol w="509584"/>
                <a:gridCol w="2344122"/>
                <a:gridCol w="2879192"/>
                <a:gridCol w="1910967"/>
              </a:tblGrid>
              <a:tr h="463227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63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Büro Yönetimi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Ticaret Sekreterliği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Büro Yönetimi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Yönetici Sekreterliği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4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Dış Ticaret Ofis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Ulaştırma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Lojistik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857256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ANADOLU TEKNİK PROGRAMLARA GEÇİŞ KOŞULLARI 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1071538" y="1285860"/>
            <a:ext cx="792961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300" b="1" dirty="0" smtClean="0"/>
              <a:t>9 </a:t>
            </a:r>
            <a:r>
              <a:rPr lang="tr-TR" sz="2300" b="1" dirty="0"/>
              <a:t>uncu sınıfını doğrudan </a:t>
            </a:r>
            <a:r>
              <a:rPr lang="tr-TR" sz="2300" b="1" dirty="0" smtClean="0"/>
              <a:t>geçmesi </a:t>
            </a:r>
            <a:r>
              <a:rPr lang="tr-TR" sz="2300" b="1" dirty="0"/>
              <a:t>ve yılsonu başarı puanı en az </a:t>
            </a:r>
            <a:r>
              <a:rPr lang="tr-TR" sz="2300" b="1" dirty="0" smtClean="0"/>
              <a:t>70 olması gerekir.</a:t>
            </a:r>
          </a:p>
          <a:p>
            <a:endParaRPr lang="tr-TR" sz="2300" b="1" dirty="0" smtClean="0"/>
          </a:p>
          <a:p>
            <a:pPr>
              <a:buFont typeface="Wingdings" pitchFamily="2" charset="2"/>
              <a:buChar char="ü"/>
            </a:pPr>
            <a:r>
              <a:rPr lang="tr-TR" sz="2300" b="1" dirty="0" smtClean="0"/>
              <a:t> Öğrenciler, 9 uncu sınıf </a:t>
            </a:r>
            <a:r>
              <a:rPr lang="tr-TR" sz="2300" b="1" dirty="0" smtClean="0">
                <a:solidFill>
                  <a:srgbClr val="FF0000"/>
                </a:solidFill>
              </a:rPr>
              <a:t>matematik, fizik, kimya, biyoloji </a:t>
            </a:r>
            <a:r>
              <a:rPr lang="tr-TR" sz="2300" b="1" dirty="0" smtClean="0"/>
              <a:t>ile </a:t>
            </a:r>
            <a:r>
              <a:rPr lang="tr-TR" sz="2300" b="1" dirty="0" smtClean="0">
                <a:solidFill>
                  <a:srgbClr val="FF0000"/>
                </a:solidFill>
              </a:rPr>
              <a:t>dil ve anlatım</a:t>
            </a:r>
            <a:r>
              <a:rPr lang="tr-TR" sz="2300" b="1" dirty="0" smtClean="0"/>
              <a:t> derslerinin yılsonu başarı puanları toplamının aritmetik ortalamasına göre sıralanırlar ve oluşan puanlarına göre yerleştirilirler. </a:t>
            </a:r>
          </a:p>
          <a:p>
            <a:pPr>
              <a:buFont typeface="Wingdings" pitchFamily="2" charset="2"/>
              <a:buChar char="ü"/>
            </a:pPr>
            <a:endParaRPr lang="tr-TR" sz="2300" b="1" dirty="0" smtClean="0"/>
          </a:p>
          <a:p>
            <a:pPr>
              <a:buFont typeface="Wingdings" pitchFamily="2" charset="2"/>
              <a:buChar char="ü"/>
            </a:pPr>
            <a:r>
              <a:rPr lang="tr-TR" sz="2300" b="1" dirty="0" smtClean="0"/>
              <a:t>ATP meslek alanlarına geçmek isteyen öğrenciler, kendi okulları dışında diğer okullarda bulunan  ATP meslek alanlarını da seçebilirler. </a:t>
            </a:r>
            <a:endParaRPr lang="tr-TR" sz="2300" b="1" dirty="0"/>
          </a:p>
        </p:txBody>
      </p:sp>
      <p:pic>
        <p:nvPicPr>
          <p:cNvPr id="7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AKÇAKOCA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(TURİZM MESLEK)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428728" y="2285987"/>
          <a:ext cx="7286676" cy="3500466"/>
        </p:xfrm>
        <a:graphic>
          <a:graphicData uri="http://schemas.openxmlformats.org/drawingml/2006/table">
            <a:tbl>
              <a:tblPr/>
              <a:tblGrid>
                <a:gridCol w="485773"/>
                <a:gridCol w="2234584"/>
                <a:gridCol w="2744650"/>
                <a:gridCol w="1821669"/>
              </a:tblGrid>
              <a:tr h="583411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834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 dirty="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Konaklama ve Seyahat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Operasyon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Konaklama ve Seyahat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Ön Büro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Mutfak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Servis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YAVUZ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 İZMİT MERKEZ ORDU EVİ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357290" y="2357430"/>
          <a:ext cx="7358113" cy="4091097"/>
        </p:xfrm>
        <a:graphic>
          <a:graphicData uri="http://schemas.openxmlformats.org/drawingml/2006/table">
            <a:tbl>
              <a:tblPr/>
              <a:tblGrid>
                <a:gridCol w="490537"/>
                <a:gridCol w="2256488"/>
                <a:gridCol w="2771559"/>
                <a:gridCol w="1839529"/>
              </a:tblGrid>
              <a:tr h="338667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Seramik ve Cam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Serbest Seramik Şekillendirme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Mutfak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Servis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Erken Çocukluk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Özel Eğitim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Dekoratif El Sanatları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İZMİT’DEKİ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İZMİT YAVUZ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 İZMİT MERKEZ ORDU EVİ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500166" y="2285992"/>
          <a:ext cx="7215236" cy="4303952"/>
        </p:xfrm>
        <a:graphic>
          <a:graphicData uri="http://schemas.openxmlformats.org/drawingml/2006/table">
            <a:tbl>
              <a:tblPr/>
              <a:tblGrid>
                <a:gridCol w="214314"/>
                <a:gridCol w="1357322"/>
                <a:gridCol w="2143140"/>
                <a:gridCol w="3500460"/>
              </a:tblGrid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Dekoratif Ev Tekstili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Dokuma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ve Makine Nakışı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Halı Desinatörlüğü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 Sanatları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Sanayi Nakışı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Çocuk Giyim Modelistliği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Hazır Giyim Model Makineciliği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Kadın Terziliği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 ve Fotoğraf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Grafik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Güzellik ve Saç Bakım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Cilt Bakımı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Güzellik ve Saç Bakım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Saç Bakımı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 ve Organizasyon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Fuar Organizasyon Sorumlusu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 ve Organizasyon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 ve Organizasyon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Müşteri Temsilciliği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Ağ İşletmenliği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Teknik Servisi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 ve Organizasyon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Halkla İlişkiler ve Organizasyon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Müşteri Temsilciliği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9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9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Servis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ÇAMLITEPE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142976" y="2428870"/>
          <a:ext cx="7715304" cy="3286147"/>
        </p:xfrm>
        <a:graphic>
          <a:graphicData uri="http://schemas.openxmlformats.org/drawingml/2006/table">
            <a:tbl>
              <a:tblPr/>
              <a:tblGrid>
                <a:gridCol w="514350"/>
                <a:gridCol w="2366033"/>
                <a:gridCol w="2906096"/>
                <a:gridCol w="1928825"/>
              </a:tblGrid>
              <a:tr h="540692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0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Erken Çocukluk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Giyim Üretim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Kadın Terziliği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Güzellik ve Saç Bakım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Saç Bakımı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Yiyecek İçecek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Mutfak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MİLANGAZ HACER DEMİRÖREN ÇOK PROGRAMLI LİSESİ</a:t>
            </a:r>
          </a:p>
          <a:p>
            <a:pPr algn="ctr"/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285851" y="2285992"/>
          <a:ext cx="7429552" cy="3143270"/>
        </p:xfrm>
        <a:graphic>
          <a:graphicData uri="http://schemas.openxmlformats.org/drawingml/2006/table">
            <a:tbl>
              <a:tblPr/>
              <a:tblGrid>
                <a:gridCol w="495300"/>
                <a:gridCol w="2278402"/>
                <a:gridCol w="2798463"/>
                <a:gridCol w="1857387"/>
              </a:tblGrid>
              <a:tr h="509093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90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Dış Ticaret Ofis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HEREKE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(KIZ MESLEK)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428730" y="2428868"/>
          <a:ext cx="7143799" cy="3214709"/>
        </p:xfrm>
        <a:graphic>
          <a:graphicData uri="http://schemas.openxmlformats.org/drawingml/2006/table">
            <a:tbl>
              <a:tblPr/>
              <a:tblGrid>
                <a:gridCol w="476247"/>
                <a:gridCol w="2190764"/>
                <a:gridCol w="2690834"/>
                <a:gridCol w="1785954"/>
              </a:tblGrid>
              <a:tr h="371347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30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Web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Çocuk Gelişimi ve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Erken Çocukluk Eğitimi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Bilişim Teknolojileri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Veri Tabanı Programcılığı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YARIMCA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(TİCARET MESLEK)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214415" y="2285990"/>
          <a:ext cx="7358112" cy="3929090"/>
        </p:xfrm>
        <a:graphic>
          <a:graphicData uri="http://schemas.openxmlformats.org/drawingml/2006/table">
            <a:tbl>
              <a:tblPr/>
              <a:tblGrid>
                <a:gridCol w="490535"/>
                <a:gridCol w="2256486"/>
                <a:gridCol w="2771558"/>
                <a:gridCol w="1839533"/>
              </a:tblGrid>
              <a:tr h="785818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Pazarlama ve Perakende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Satış Elemanlığı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Ulaştırma Hizmetleri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Lojistik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KÖRFEZ’</a:t>
            </a: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MUSTAFA KEMAL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(TİCARET MESLEK)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428728" y="2357428"/>
          <a:ext cx="7215237" cy="2714648"/>
        </p:xfrm>
        <a:graphic>
          <a:graphicData uri="http://schemas.openxmlformats.org/drawingml/2006/table">
            <a:tbl>
              <a:tblPr/>
              <a:tblGrid>
                <a:gridCol w="481013"/>
                <a:gridCol w="2212671"/>
                <a:gridCol w="2717742"/>
                <a:gridCol w="1803811"/>
              </a:tblGrid>
              <a:tr h="678662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86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2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2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Büro Yönetimi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Hukuk Sekreterliği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Muhasebe ve Finansman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2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Muhasebe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71604" y="785794"/>
            <a:ext cx="740664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DERİNCEDEKİ MESLEKİ VE TEKNİK ANADOLU LİSELERİ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14414" y="164305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KÖRFEZ MESLEKİ VE TEKNİK ANADOLU LİSESİ</a:t>
            </a:r>
          </a:p>
          <a:p>
            <a:pPr algn="ctr"/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(ENDÜSTRİ MESLEK)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285852" y="2285992"/>
          <a:ext cx="7429552" cy="4388408"/>
        </p:xfrm>
        <a:graphic>
          <a:graphicData uri="http://schemas.openxmlformats.org/drawingml/2006/table">
            <a:tbl>
              <a:tblPr/>
              <a:tblGrid>
                <a:gridCol w="495297"/>
                <a:gridCol w="2278391"/>
                <a:gridCol w="2798471"/>
                <a:gridCol w="1857393"/>
              </a:tblGrid>
              <a:tr h="211121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Okul Bünyesinde Bulunan Alan ve Dallar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0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Sıra</a:t>
                      </a:r>
                      <a:endParaRPr lang="tr-TR" sz="10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0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Program Türü</a:t>
                      </a:r>
                      <a:endParaRPr lang="tr-TR" sz="10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0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Alan</a:t>
                      </a:r>
                      <a:endParaRPr lang="tr-TR" sz="10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tr-TR" sz="1000" b="1" u="sng" kern="1400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Dal</a:t>
                      </a:r>
                      <a:endParaRPr lang="tr-TR" sz="1000" b="1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 Tesisatları ve Pano Montörlüğü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Görüntü ve Ses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Güvenlik Sistemleri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Destekli Makine Ressamlığı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Kaynakçılık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Metal Doğrama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ve İç Mekân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Ahşap Doğrama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ve İç Mekân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İç Mekân ve Mobilya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Meslek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ve İç Mekân Tasarımı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Mobilya Süsleme Sanatları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Elektrik-Elektronik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Bakım Onarım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 Destekli Makine Ressamlığı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Bilgisayarlı Makine İmalatı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Anadolu Teknik Programı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Makine Teknolojisi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0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Endüstriyel Kalıp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857356" y="1285860"/>
            <a:ext cx="6858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000100" y="3143248"/>
            <a:ext cx="8143900" cy="1000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DOĞRU TERCİHLER YAPMANIZ DİLEĞİ İLE…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357290" y="5286388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Ayrıntılı Bilgi İçin Rehberlik Servisine Danışınız!!!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406640" cy="857256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ANADOLU MESLEK PROGRAMLARA GEÇİŞ KOŞULLARI 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285852" y="1071546"/>
            <a:ext cx="75724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FF0000"/>
                </a:solidFill>
              </a:rPr>
              <a:t>Öğrencinin ;</a:t>
            </a:r>
          </a:p>
          <a:p>
            <a:pPr>
              <a:buFont typeface="Wingdings" pitchFamily="2" charset="2"/>
              <a:buChar char="ü"/>
            </a:pPr>
            <a:r>
              <a:rPr lang="tr-TR" sz="2300" b="1" dirty="0" smtClean="0"/>
              <a:t>9 uncu sınıf yılsonu başarı puanının </a:t>
            </a:r>
            <a:r>
              <a:rPr lang="tr-TR" sz="2300" b="1" dirty="0" smtClean="0">
                <a:solidFill>
                  <a:srgbClr val="FF0000"/>
                </a:solidFill>
              </a:rPr>
              <a:t>%60 </a:t>
            </a:r>
            <a:r>
              <a:rPr lang="tr-TR" sz="2300" b="1" dirty="0" smtClean="0"/>
              <a:t>ı ile </a:t>
            </a:r>
          </a:p>
          <a:p>
            <a:endParaRPr lang="tr-TR" sz="2300" b="1" dirty="0" smtClean="0"/>
          </a:p>
          <a:p>
            <a:pPr>
              <a:buFont typeface="Wingdings" pitchFamily="2" charset="2"/>
              <a:buChar char="ü"/>
            </a:pPr>
            <a:r>
              <a:rPr lang="tr-TR" sz="2300" b="1" dirty="0" smtClean="0"/>
              <a:t>Ortaokul sınıflarının yılsonu başarı puanlarının aritmetik ortalamasının </a:t>
            </a:r>
            <a:r>
              <a:rPr lang="tr-TR" sz="2300" b="1" dirty="0" smtClean="0">
                <a:solidFill>
                  <a:srgbClr val="FF0000"/>
                </a:solidFill>
              </a:rPr>
              <a:t>%40 ı </a:t>
            </a:r>
            <a:r>
              <a:rPr lang="tr-TR" sz="2300" b="1" dirty="0" smtClean="0"/>
              <a:t>toplanarak belirlenir. </a:t>
            </a:r>
          </a:p>
          <a:p>
            <a:pPr>
              <a:buFont typeface="Wingdings" pitchFamily="2" charset="2"/>
              <a:buChar char="ü"/>
            </a:pPr>
            <a:r>
              <a:rPr lang="tr-TR" sz="2300" b="1" dirty="0" smtClean="0"/>
              <a:t> AMP meslek alanlarına geçmek isteyen öğrenciler, kendi okulları dışında diğer okullarda bulunan AMP meslek alanlarını da seçebilirler. </a:t>
            </a:r>
            <a:endParaRPr lang="tr-TR" sz="2400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/>
              <a:t>Anne ve/veya babasına ait çalışır durumda bir işyeri bulunanlar istemeleri hâlinde; işyerini ve mesleğini ilgili meslek kuruluşlarından belgelendirmeleri şartıyla bu işyerindeki meslekle ilgili alana doğrudan kayıt edilir. </a:t>
            </a:r>
            <a:endParaRPr lang="tr-TR" sz="2300" b="1" dirty="0"/>
          </a:p>
        </p:txBody>
      </p:sp>
      <p:pic>
        <p:nvPicPr>
          <p:cNvPr id="8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DENİZCİLİK ALANINA BAŞVURU ŞARTLARI 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285852" y="1428736"/>
            <a:ext cx="7500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Anadolu Teknik Programı ve Anadolu Meslek Programı öğrencileri  için MBY(Mülakat ve Beden Yeterliliği Sınavı) sınavında başarılı olması</a:t>
            </a:r>
          </a:p>
          <a:p>
            <a:r>
              <a:rPr lang="tr-TR" sz="25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Sağlık şartları ve boy kilo.</a:t>
            </a:r>
          </a:p>
          <a:p>
            <a:pPr>
              <a:buFont typeface="Wingdings" pitchFamily="2" charset="2"/>
              <a:buChar char="ü"/>
            </a:pPr>
            <a:r>
              <a:rPr lang="tr-TR" sz="2500" b="1" dirty="0" smtClean="0"/>
              <a:t>Başvuru Tarihleri </a:t>
            </a:r>
            <a:r>
              <a:rPr lang="tr-TR" sz="2500" b="1" dirty="0" smtClean="0">
                <a:solidFill>
                  <a:srgbClr val="FF0000"/>
                </a:solidFill>
              </a:rPr>
              <a:t>24 Nisan-5 </a:t>
            </a:r>
            <a:r>
              <a:rPr lang="tr-TR" sz="2500" b="1" dirty="0" err="1" smtClean="0">
                <a:solidFill>
                  <a:srgbClr val="FF0000"/>
                </a:solidFill>
              </a:rPr>
              <a:t>Mayı</a:t>
            </a:r>
            <a:r>
              <a:rPr lang="tr-TR" sz="2500" b="1" dirty="0" smtClean="0">
                <a:solidFill>
                  <a:srgbClr val="FF0000"/>
                </a:solidFill>
              </a:rPr>
              <a:t> 2017</a:t>
            </a:r>
          </a:p>
          <a:p>
            <a:pPr>
              <a:buFont typeface="Wingdings" pitchFamily="2" charset="2"/>
              <a:buChar char="ü"/>
            </a:pPr>
            <a:endParaRPr lang="tr-TR" sz="2500" b="1" dirty="0" smtClean="0"/>
          </a:p>
          <a:p>
            <a:pPr>
              <a:buFont typeface="Wingdings" pitchFamily="2" charset="2"/>
              <a:buChar char="ü"/>
            </a:pPr>
            <a:endParaRPr lang="tr-TR" sz="2500" b="1" dirty="0" smtClean="0"/>
          </a:p>
          <a:p>
            <a:pPr>
              <a:buFont typeface="Wingdings" pitchFamily="2" charset="2"/>
              <a:buChar char="ü"/>
            </a:pPr>
            <a:endParaRPr lang="tr-TR" sz="2500" b="1" dirty="0" smtClean="0"/>
          </a:p>
          <a:p>
            <a:pPr>
              <a:buFont typeface="Wingdings" pitchFamily="2" charset="2"/>
              <a:buChar char="ü"/>
            </a:pPr>
            <a:endParaRPr lang="tr-TR" sz="2500" b="1" dirty="0" smtClean="0"/>
          </a:p>
          <a:p>
            <a:endParaRPr lang="tr-TR" sz="2500" b="1" dirty="0" smtClean="0"/>
          </a:p>
        </p:txBody>
      </p:sp>
      <p:pic>
        <p:nvPicPr>
          <p:cNvPr id="9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TERCİH İŞLEMLERİ </a:t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285852" y="1428736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800" b="1" dirty="0" smtClean="0"/>
              <a:t>Tercihler </a:t>
            </a:r>
            <a:r>
              <a:rPr lang="tr-TR" sz="2800" b="1" dirty="0" smtClean="0">
                <a:solidFill>
                  <a:srgbClr val="FF0000"/>
                </a:solidFill>
              </a:rPr>
              <a:t>15-26 Mayıs 2017 </a:t>
            </a:r>
            <a:r>
              <a:rPr lang="tr-TR" sz="2800" b="1" dirty="0" smtClean="0"/>
              <a:t>tarihleri arasında yapılacaktır. </a:t>
            </a:r>
          </a:p>
          <a:p>
            <a:pPr algn="just"/>
            <a:endParaRPr lang="tr-TR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/>
              <a:t>Tercih işlemleri veli tarafından bireysel olarak e-Okul Sistemi üzerinden yapılacaktır. </a:t>
            </a:r>
            <a:r>
              <a:rPr lang="tr-TR" sz="2800" b="1" dirty="0" smtClean="0">
                <a:solidFill>
                  <a:srgbClr val="FF0000"/>
                </a:solidFill>
              </a:rPr>
              <a:t>*</a:t>
            </a:r>
            <a:r>
              <a:rPr lang="tr-TR" sz="2800" b="1" dirty="0" smtClean="0"/>
              <a:t>Ancak internetten başvuru yapamayan veliler için </a:t>
            </a:r>
            <a:r>
              <a:rPr lang="tr-TR" sz="2800" b="1" dirty="0" smtClean="0">
                <a:solidFill>
                  <a:srgbClr val="FF0000"/>
                </a:solidFill>
              </a:rPr>
              <a:t>EK-1</a:t>
            </a:r>
            <a:r>
              <a:rPr lang="tr-TR" sz="2800" b="1" dirty="0" smtClean="0"/>
              <a:t> ve/veya </a:t>
            </a:r>
            <a:r>
              <a:rPr lang="tr-TR" sz="2800" b="1" dirty="0" smtClean="0">
                <a:solidFill>
                  <a:srgbClr val="FF0000"/>
                </a:solidFill>
              </a:rPr>
              <a:t>EK-2</a:t>
            </a:r>
            <a:r>
              <a:rPr lang="tr-TR" sz="2800" b="1" dirty="0" smtClean="0"/>
              <a:t> formların doldurularak imzalı olarak okul idaresine verilmesi durumunda veli adına okul idaresince de bireysel başvuru ekranından başvuru yapılabilecektir. </a:t>
            </a:r>
            <a:endParaRPr lang="tr-TR" sz="2500" b="1" dirty="0">
              <a:solidFill>
                <a:srgbClr val="FF0000"/>
              </a:solidFill>
            </a:endParaRPr>
          </a:p>
        </p:txBody>
      </p:sp>
      <p:pic>
        <p:nvPicPr>
          <p:cNvPr id="10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TERCİH FORMU EK-1 </a:t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4340000" cy="56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>TERCİH FORMU EK-2 </a:t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4357718" cy="579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2" y="1000108"/>
          <a:ext cx="619108" cy="56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08"/>
              </a:tblGrid>
              <a:tr h="56436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ÇINARLI MESLEKİ VE TEKNİK ANADOLU LİSESİ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1285852" y="1764298"/>
            <a:ext cx="7500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500" b="1" dirty="0"/>
          </a:p>
        </p:txBody>
      </p:sp>
      <p:sp>
        <p:nvSpPr>
          <p:cNvPr id="7" name="6 Dikdörtgen"/>
          <p:cNvSpPr/>
          <p:nvPr/>
        </p:nvSpPr>
        <p:spPr>
          <a:xfrm>
            <a:off x="1857356" y="1285860"/>
            <a:ext cx="6858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    </a:t>
            </a:r>
            <a:r>
              <a:rPr lang="tr-TR" sz="2500" b="1" u="sng" dirty="0" smtClean="0"/>
              <a:t>Tercih ve yerleştirme ile ilgili bilgilendirmeler; </a:t>
            </a:r>
            <a:r>
              <a:rPr lang="tr-TR" sz="2500" b="1" dirty="0" smtClean="0">
                <a:solidFill>
                  <a:srgbClr val="FF0000"/>
                </a:solidFill>
              </a:rPr>
              <a:t>http://www.</a:t>
            </a:r>
            <a:r>
              <a:rPr lang="tr-TR" sz="2500" b="1" dirty="0" err="1" smtClean="0">
                <a:solidFill>
                  <a:srgbClr val="FF0000"/>
                </a:solidFill>
              </a:rPr>
              <a:t>meb</a:t>
            </a:r>
            <a:r>
              <a:rPr lang="tr-TR" sz="2500" b="1" dirty="0" smtClean="0">
                <a:solidFill>
                  <a:srgbClr val="FF0000"/>
                </a:solidFill>
              </a:rPr>
              <a:t>.gov.tr, http://mtegm.meb.gov.tr</a:t>
            </a:r>
            <a:r>
              <a:rPr lang="tr-TR" sz="2500" b="1" dirty="0" smtClean="0"/>
              <a:t>  adreslerinden </a:t>
            </a:r>
          </a:p>
          <a:p>
            <a:endParaRPr lang="tr-TR" sz="2500" b="1" dirty="0" smtClean="0"/>
          </a:p>
          <a:p>
            <a:r>
              <a:rPr lang="tr-TR" sz="2500" b="1" u="sng" dirty="0" smtClean="0"/>
              <a:t>Başvuru, tercih ve yerleştirme işlemleri ise; </a:t>
            </a:r>
            <a:r>
              <a:rPr lang="tr-TR" sz="2500" b="1" dirty="0" smtClean="0">
                <a:solidFill>
                  <a:srgbClr val="FF0000"/>
                </a:solidFill>
              </a:rPr>
              <a:t>https://eokul.meb.gov.tr   </a:t>
            </a:r>
            <a:r>
              <a:rPr lang="tr-TR" sz="2500" b="1" dirty="0" smtClean="0"/>
              <a:t>adresinden yapılacaktır. </a:t>
            </a:r>
          </a:p>
          <a:p>
            <a:endParaRPr lang="tr-TR" sz="2500" b="1" dirty="0" smtClean="0"/>
          </a:p>
          <a:p>
            <a:pPr algn="just"/>
            <a:r>
              <a:rPr lang="tr-TR" sz="2800" b="1" dirty="0" smtClean="0"/>
              <a:t>Tercih başvurusunda bulunan öğrencilerin, </a:t>
            </a:r>
            <a:r>
              <a:rPr lang="tr-TR" sz="2800" b="1" u="sng" dirty="0" smtClean="0"/>
              <a:t>puan üstünlüğü </a:t>
            </a:r>
            <a:r>
              <a:rPr lang="tr-TR" sz="2800" b="1" dirty="0" smtClean="0"/>
              <a:t>ve </a:t>
            </a:r>
            <a:r>
              <a:rPr lang="tr-TR" sz="2800" b="1" u="sng" dirty="0" smtClean="0"/>
              <a:t>tercih sıraları dikkate</a:t>
            </a:r>
            <a:r>
              <a:rPr lang="tr-TR" sz="2800" b="1" dirty="0" smtClean="0"/>
              <a:t> alınarak yerleştirme işlemi yapılacaktır.</a:t>
            </a:r>
            <a:endParaRPr lang="tr-TR" sz="2800" b="1" dirty="0"/>
          </a:p>
        </p:txBody>
      </p:sp>
      <p:pic>
        <p:nvPicPr>
          <p:cNvPr id="1026" name="Picture 2" descr="C:\Users\USER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928687" cy="928687"/>
          </a:xfrm>
          <a:prstGeom prst="rect">
            <a:avLst/>
          </a:prstGeom>
          <a:noFill/>
        </p:spPr>
      </p:pic>
      <p:pic>
        <p:nvPicPr>
          <p:cNvPr id="9" name="Picture 2" descr="C:\Users\USER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928687" cy="928687"/>
          </a:xfrm>
          <a:prstGeom prst="rect">
            <a:avLst/>
          </a:prstGeom>
          <a:noFill/>
        </p:spPr>
      </p:pic>
      <p:pic>
        <p:nvPicPr>
          <p:cNvPr id="10" name="Picture 1" descr="C:\Users\USER\Desktop\08215001_okul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12" cy="1000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540</TotalTime>
  <Words>1211</Words>
  <Application>Microsoft Office PowerPoint</Application>
  <PresentationFormat>Ekran Gösterisi (4:3)</PresentationFormat>
  <Paragraphs>1111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Gündönümü</vt:lpstr>
      <vt:lpstr>T.C DERİNCE KAYMAKAMLIĞI Çınarlı Mesleki ve Teknik Anadolu Lisesi Müdürlüğü      ANADOLU TEKNİK ANADOLU MESLEK PROGRAMLARINDA ALANA GEÇİŞ TERCİH VE YERLEŞTİRME İŞLEMLERİ  2016-2017</vt:lpstr>
      <vt:lpstr>TERCİH İŞLEMLERİNİN YAPILACAĞI YERLER ve TARİHLER</vt:lpstr>
      <vt:lpstr> ANADOLU TEKNİK PROGRAMLARA GEÇİŞ KOŞULLARI </vt:lpstr>
      <vt:lpstr> ANADOLU MESLEK PROGRAMLARA GEÇİŞ KOŞULLARI </vt:lpstr>
      <vt:lpstr> DENİZCİLİK ALANINA BAŞVURU ŞARTLARI </vt:lpstr>
      <vt:lpstr>  TERCİH İŞLEMLERİ  </vt:lpstr>
      <vt:lpstr>  TERCİH FORMU EK-1  </vt:lpstr>
      <vt:lpstr>  TERCİH FORMU EK-2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 TEKNİK ANADOLU MESLEK PROGRAMNLARINDA ALANA GEÇİŞ TERCİH VE YERLEŞTİRME İŞLEMLERİ</dc:title>
  <dc:creator>USER</dc:creator>
  <cp:lastModifiedBy>mustafa</cp:lastModifiedBy>
  <cp:revision>49</cp:revision>
  <dcterms:created xsi:type="dcterms:W3CDTF">2015-03-02T09:11:09Z</dcterms:created>
  <dcterms:modified xsi:type="dcterms:W3CDTF">2017-03-28T12:05:34Z</dcterms:modified>
</cp:coreProperties>
</file>